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87" r:id="rId4"/>
    <p:sldId id="259" r:id="rId5"/>
    <p:sldId id="260" r:id="rId6"/>
    <p:sldId id="269" r:id="rId7"/>
    <p:sldId id="284" r:id="rId8"/>
    <p:sldId id="286" r:id="rId9"/>
    <p:sldId id="272" r:id="rId10"/>
    <p:sldId id="273" r:id="rId11"/>
    <p:sldId id="274" r:id="rId12"/>
    <p:sldId id="275" r:id="rId13"/>
    <p:sldId id="276" r:id="rId14"/>
    <p:sldId id="285" r:id="rId15"/>
    <p:sldId id="277" r:id="rId16"/>
    <p:sldId id="280" r:id="rId17"/>
    <p:sldId id="281"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F194B-E379-43FB-9B19-FDEF86073305}" type="datetimeFigureOut">
              <a:rPr lang="en-US" smtClean="0"/>
              <a:pPr/>
              <a:t>5/6/2010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6553-2AFA-40FE-9F29-F001976DB6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0E6553-2AFA-40FE-9F29-F001976DB6D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8C2819F-0CF8-4039-9E55-407CF71D6527}" type="datetimeFigureOut">
              <a:rPr lang="en-US" smtClean="0"/>
              <a:pPr/>
              <a:t>5/6/2010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8CF3E20-CBD4-43AD-B3C2-A6DC5D7E6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C2819F-0CF8-4039-9E55-407CF71D6527}" type="datetimeFigureOut">
              <a:rPr lang="en-US" smtClean="0"/>
              <a:pPr/>
              <a:t>5/6/2010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C2819F-0CF8-4039-9E55-407CF71D6527}" type="datetimeFigureOut">
              <a:rPr lang="en-US" smtClean="0"/>
              <a:pPr/>
              <a:t>5/6/2010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C2819F-0CF8-4039-9E55-407CF71D6527}" type="datetimeFigureOut">
              <a:rPr lang="en-US" smtClean="0"/>
              <a:pPr/>
              <a:t>5/6/2010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C2819F-0CF8-4039-9E55-407CF71D6527}" type="datetimeFigureOut">
              <a:rPr lang="en-US" smtClean="0"/>
              <a:pPr/>
              <a:t>5/6/2010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C2819F-0CF8-4039-9E55-407CF71D6527}" type="datetimeFigureOut">
              <a:rPr lang="en-US" smtClean="0"/>
              <a:pPr/>
              <a:t>5/6/2010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8C2819F-0CF8-4039-9E55-407CF71D6527}" type="datetimeFigureOut">
              <a:rPr lang="en-US" smtClean="0"/>
              <a:pPr/>
              <a:t>5/6/2010</a:t>
            </a:fld>
            <a:endParaRPr lang="en-US"/>
          </a:p>
        </p:txBody>
      </p:sp>
      <p:sp>
        <p:nvSpPr>
          <p:cNvPr id="27" name="Slide Number Placeholder 26"/>
          <p:cNvSpPr>
            <a:spLocks noGrp="1"/>
          </p:cNvSpPr>
          <p:nvPr>
            <p:ph type="sldNum" sz="quarter" idx="11"/>
          </p:nvPr>
        </p:nvSpPr>
        <p:spPr/>
        <p:txBody>
          <a:bodyPr rtlCol="0"/>
          <a:lstStyle/>
          <a:p>
            <a:fld id="{88CF3E20-CBD4-43AD-B3C2-A6DC5D7E627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8C2819F-0CF8-4039-9E55-407CF71D6527}" type="datetimeFigureOut">
              <a:rPr lang="en-US" smtClean="0"/>
              <a:pPr/>
              <a:t>5/6/2010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8CF3E20-CBD4-43AD-B3C2-A6DC5D7E6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2819F-0CF8-4039-9E55-407CF71D6527}" type="datetimeFigureOut">
              <a:rPr lang="en-US" smtClean="0"/>
              <a:pPr/>
              <a:t>5/6/2010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C2819F-0CF8-4039-9E55-407CF71D6527}" type="datetimeFigureOut">
              <a:rPr lang="en-US" smtClean="0"/>
              <a:pPr/>
              <a:t>5/6/2010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C2819F-0CF8-4039-9E55-407CF71D6527}" type="datetimeFigureOut">
              <a:rPr lang="en-US" smtClean="0"/>
              <a:pPr/>
              <a:t>5/6/2010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F3E20-CBD4-43AD-B3C2-A6DC5D7E6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8C2819F-0CF8-4039-9E55-407CF71D6527}" type="datetimeFigureOut">
              <a:rPr lang="en-US" smtClean="0"/>
              <a:pPr/>
              <a:t>5/6/2010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8CF3E20-CBD4-43AD-B3C2-A6DC5D7E6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ajorlycool.com/media/1/20080216-footsteps-of-water.jpg"/>
          <p:cNvPicPr/>
          <p:nvPr/>
        </p:nvPicPr>
        <p:blipFill>
          <a:blip r:embed="rId2" cstate="print"/>
          <a:srcRect/>
          <a:stretch>
            <a:fillRect/>
          </a:stretch>
        </p:blipFill>
        <p:spPr bwMode="auto">
          <a:xfrm>
            <a:off x="1828800" y="838200"/>
            <a:ext cx="5410200" cy="4486275"/>
          </a:xfrm>
          <a:prstGeom prst="rect">
            <a:avLst/>
          </a:prstGeom>
          <a:noFill/>
          <a:ln w="9525">
            <a:noFill/>
            <a:miter lim="800000"/>
            <a:headEnd/>
            <a:tailEnd/>
          </a:ln>
        </p:spPr>
      </p:pic>
      <p:sp>
        <p:nvSpPr>
          <p:cNvPr id="2" name="Title 1"/>
          <p:cNvSpPr>
            <a:spLocks noGrp="1"/>
          </p:cNvSpPr>
          <p:nvPr>
            <p:ph type="ctrTitle"/>
          </p:nvPr>
        </p:nvSpPr>
        <p:spPr/>
        <p:txBody>
          <a:bodyPr/>
          <a:lstStyle/>
          <a:p>
            <a:r>
              <a:rPr lang="en-US" cap="small" dirty="0"/>
              <a:t>The Walking for Water Project</a:t>
            </a:r>
            <a:endParaRPr lang="en-US" dirty="0"/>
          </a:p>
        </p:txBody>
      </p:sp>
      <p:sp>
        <p:nvSpPr>
          <p:cNvPr id="3" name="Subtitle 2"/>
          <p:cNvSpPr>
            <a:spLocks noGrp="1"/>
          </p:cNvSpPr>
          <p:nvPr>
            <p:ph type="subTitle" idx="1"/>
          </p:nvPr>
        </p:nvSpPr>
        <p:spPr>
          <a:xfrm>
            <a:off x="1371600" y="4953000"/>
            <a:ext cx="6400800" cy="1752600"/>
          </a:xfrm>
        </p:spPr>
        <p:txBody>
          <a:bodyPr>
            <a:normAutofit/>
          </a:bodyPr>
          <a:lstStyle/>
          <a:p>
            <a:pPr algn="ctr"/>
            <a:r>
              <a:rPr lang="en-US" dirty="0">
                <a:solidFill>
                  <a:schemeClr val="accent1">
                    <a:lumMod val="50000"/>
                  </a:schemeClr>
                </a:solidFill>
              </a:rPr>
              <a:t>IE 2060  </a:t>
            </a:r>
          </a:p>
          <a:p>
            <a:pPr algn="ctr"/>
            <a:r>
              <a:rPr lang="en-US" dirty="0">
                <a:solidFill>
                  <a:schemeClr val="accent1">
                    <a:lumMod val="50000"/>
                  </a:schemeClr>
                </a:solidFill>
              </a:rPr>
              <a:t>Katelyn Cockrell</a:t>
            </a:r>
          </a:p>
          <a:p>
            <a:pPr algn="ctr"/>
            <a:r>
              <a:rPr lang="en-US" dirty="0" smtClean="0">
                <a:solidFill>
                  <a:schemeClr val="accent1">
                    <a:lumMod val="50000"/>
                  </a:schemeClr>
                </a:solidFill>
              </a:rPr>
              <a:t>Alexis Duran</a:t>
            </a:r>
          </a:p>
          <a:p>
            <a:pPr algn="ctr"/>
            <a:r>
              <a:rPr lang="en-US" dirty="0" smtClean="0">
                <a:solidFill>
                  <a:schemeClr val="accent1">
                    <a:lumMod val="50000"/>
                  </a:schemeClr>
                </a:solidFill>
              </a:rPr>
              <a:t>Theresa </a:t>
            </a:r>
            <a:r>
              <a:rPr lang="en-US" dirty="0">
                <a:solidFill>
                  <a:schemeClr val="accent1">
                    <a:lumMod val="50000"/>
                  </a:schemeClr>
                </a:solidFill>
              </a:rPr>
              <a:t>Garcia</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3526" t="13590" r="52724" b="32308"/>
          <a:stretch>
            <a:fillRect/>
          </a:stretch>
        </p:blipFill>
        <p:spPr bwMode="auto">
          <a:xfrm>
            <a:off x="1371600" y="838200"/>
            <a:ext cx="6934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p:cNvPicPr>
          <p:nvPr>
            <p:ph idx="1"/>
          </p:nvPr>
        </p:nvPicPr>
        <p:blipFill>
          <a:blip r:embed="rId2" cstate="print"/>
          <a:srcRect l="3526" t="13846" r="52885" b="32308"/>
          <a:stretch>
            <a:fillRect/>
          </a:stretch>
        </p:blipFill>
        <p:spPr bwMode="auto">
          <a:xfrm>
            <a:off x="1066800" y="838200"/>
            <a:ext cx="6477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l="3750" t="15000" r="53750" b="33000"/>
          <a:stretch>
            <a:fillRect/>
          </a:stretch>
        </p:blipFill>
        <p:spPr bwMode="auto">
          <a:xfrm>
            <a:off x="914400" y="914400"/>
            <a:ext cx="6705600" cy="512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l="3750" t="16000" r="53750" b="17000"/>
          <a:stretch>
            <a:fillRect/>
          </a:stretch>
        </p:blipFill>
        <p:spPr bwMode="auto">
          <a:xfrm>
            <a:off x="1295400" y="762000"/>
            <a:ext cx="5954973"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4293" t="13486" r="52432" b="34606"/>
          <a:stretch>
            <a:fillRect/>
          </a:stretch>
        </p:blipFill>
        <p:spPr bwMode="auto">
          <a:xfrm>
            <a:off x="381000" y="1219200"/>
            <a:ext cx="4648200" cy="4648200"/>
          </a:xfrm>
          <a:prstGeom prst="rect">
            <a:avLst/>
          </a:prstGeom>
          <a:noFill/>
          <a:ln w="9525">
            <a:noFill/>
            <a:miter lim="800000"/>
            <a:headEnd/>
            <a:tailEnd/>
          </a:ln>
        </p:spPr>
      </p:pic>
      <p:pic>
        <p:nvPicPr>
          <p:cNvPr id="7" name="Picture 6" descr="http://www.majorlycool.com/media/1/20080216-footsteps-of-water.jpg"/>
          <p:cNvPicPr/>
          <p:nvPr/>
        </p:nvPicPr>
        <p:blipFill>
          <a:blip r:embed="rId3" cstate="print"/>
          <a:srcRect/>
          <a:stretch>
            <a:fillRect/>
          </a:stretch>
        </p:blipFill>
        <p:spPr bwMode="auto">
          <a:xfrm>
            <a:off x="2590800" y="3962400"/>
            <a:ext cx="1143000" cy="990600"/>
          </a:xfrm>
          <a:prstGeom prst="rect">
            <a:avLst/>
          </a:prstGeom>
          <a:noFill/>
          <a:ln w="9525">
            <a:noFill/>
            <a:miter lim="800000"/>
            <a:headEnd/>
            <a:tailEnd/>
          </a:ln>
        </p:spPr>
      </p:pic>
      <p:pic>
        <p:nvPicPr>
          <p:cNvPr id="48130" name="Picture 2" descr="C:\Users\Alexis Duran\Desktop\Projecto\I.png"/>
          <p:cNvPicPr>
            <a:picLocks noChangeAspect="1" noChangeArrowheads="1"/>
          </p:cNvPicPr>
          <p:nvPr/>
        </p:nvPicPr>
        <p:blipFill>
          <a:blip r:embed="rId4" cstate="print"/>
          <a:srcRect/>
          <a:stretch>
            <a:fillRect/>
          </a:stretch>
        </p:blipFill>
        <p:spPr bwMode="auto">
          <a:xfrm>
            <a:off x="1676401" y="2438400"/>
            <a:ext cx="1524000" cy="1219200"/>
          </a:xfrm>
          <a:prstGeom prst="rect">
            <a:avLst/>
          </a:prstGeom>
          <a:noFill/>
        </p:spPr>
      </p:pic>
      <p:sp>
        <p:nvSpPr>
          <p:cNvPr id="5" name="Rectangle 4"/>
          <p:cNvSpPr/>
          <p:nvPr/>
        </p:nvSpPr>
        <p:spPr>
          <a:xfrm>
            <a:off x="4953000" y="1371600"/>
            <a:ext cx="3962400" cy="4247317"/>
          </a:xfrm>
          <a:prstGeom prst="rect">
            <a:avLst/>
          </a:prstGeom>
        </p:spPr>
        <p:txBody>
          <a:bodyPr wrap="square">
            <a:spAutoFit/>
          </a:bodyPr>
          <a:lstStyle/>
          <a:p>
            <a:endParaRPr lang="en-US" dirty="0" smtClean="0"/>
          </a:p>
          <a:p>
            <a:r>
              <a:rPr lang="en-US" dirty="0" smtClean="0"/>
              <a:t>Private Sub Button6_Click(</a:t>
            </a:r>
            <a:r>
              <a:rPr lang="en-US" dirty="0" err="1" smtClean="0"/>
              <a:t>ByVal</a:t>
            </a:r>
            <a:r>
              <a:rPr lang="en-US" dirty="0" smtClean="0"/>
              <a:t> sender As </a:t>
            </a:r>
            <a:r>
              <a:rPr lang="en-US" dirty="0" err="1" smtClean="0"/>
              <a:t>System.Object</a:t>
            </a:r>
            <a:r>
              <a:rPr lang="en-US" dirty="0" smtClean="0"/>
              <a:t>, </a:t>
            </a:r>
            <a:r>
              <a:rPr lang="en-US" dirty="0" err="1" smtClean="0"/>
              <a:t>ByVal</a:t>
            </a:r>
            <a:r>
              <a:rPr lang="en-US" dirty="0" smtClean="0"/>
              <a:t> e As </a:t>
            </a:r>
            <a:r>
              <a:rPr lang="en-US" dirty="0" err="1" smtClean="0"/>
              <a:t>System.EventArgs</a:t>
            </a:r>
            <a:r>
              <a:rPr lang="en-US" dirty="0" smtClean="0"/>
              <a:t>) Handles Button6.Click</a:t>
            </a:r>
          </a:p>
          <a:p>
            <a:r>
              <a:rPr lang="en-US" dirty="0" smtClean="0"/>
              <a:t>        If TextBox1.Text = "Admin" And TextBox2.Text = "12345" Then</a:t>
            </a:r>
          </a:p>
          <a:p>
            <a:r>
              <a:rPr lang="en-US" dirty="0" smtClean="0"/>
              <a:t>            Button1.Show()</a:t>
            </a:r>
          </a:p>
          <a:p>
            <a:r>
              <a:rPr lang="en-US" dirty="0" smtClean="0"/>
              <a:t>            PictureBox3.Show()</a:t>
            </a:r>
          </a:p>
          <a:p>
            <a:r>
              <a:rPr lang="en-US" dirty="0" smtClean="0"/>
              <a:t>            TextBox1.Hide()</a:t>
            </a:r>
          </a:p>
          <a:p>
            <a:r>
              <a:rPr lang="en-US" dirty="0" smtClean="0"/>
              <a:t>            TextBox2.Hide()</a:t>
            </a:r>
          </a:p>
          <a:p>
            <a:r>
              <a:rPr lang="en-US" dirty="0" smtClean="0"/>
              <a:t>            Button7.Show()</a:t>
            </a:r>
          </a:p>
          <a:p>
            <a:r>
              <a:rPr lang="en-US" dirty="0" smtClean="0"/>
              <a:t>            Button6.Hide()</a:t>
            </a:r>
          </a:p>
          <a:p>
            <a:r>
              <a:rPr lang="en-US" dirty="0" smtClean="0"/>
              <a:t>        End If</a:t>
            </a:r>
          </a:p>
          <a:p>
            <a:r>
              <a:rPr lang="en-US" dirty="0" smtClean="0"/>
              <a:t>    End Sub</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3686" t="14103" r="42788" b="26410"/>
          <a:stretch>
            <a:fillRect/>
          </a:stretch>
        </p:blipFill>
        <p:spPr bwMode="auto">
          <a:xfrm>
            <a:off x="0" y="838200"/>
            <a:ext cx="5257800" cy="4114800"/>
          </a:xfrm>
          <a:prstGeom prst="rect">
            <a:avLst/>
          </a:prstGeom>
          <a:noFill/>
          <a:ln w="9525">
            <a:noFill/>
            <a:miter lim="800000"/>
            <a:headEnd/>
            <a:tailEnd/>
          </a:ln>
        </p:spPr>
      </p:pic>
      <p:sp>
        <p:nvSpPr>
          <p:cNvPr id="3" name="Rectangle 2"/>
          <p:cNvSpPr/>
          <p:nvPr/>
        </p:nvSpPr>
        <p:spPr>
          <a:xfrm>
            <a:off x="5334000" y="838200"/>
            <a:ext cx="3810000" cy="5724644"/>
          </a:xfrm>
          <a:prstGeom prst="rect">
            <a:avLst/>
          </a:prstGeom>
        </p:spPr>
        <p:txBody>
          <a:bodyPr wrap="square">
            <a:spAutoFit/>
          </a:bodyPr>
          <a:lstStyle/>
          <a:p>
            <a:pPr>
              <a:buFont typeface="Arial" pitchFamily="34" charset="0"/>
              <a:buChar char="•"/>
            </a:pPr>
            <a:r>
              <a:rPr lang="en-US" dirty="0" smtClean="0"/>
              <a:t>On the </a:t>
            </a:r>
            <a:r>
              <a:rPr lang="en-US" dirty="0" err="1" smtClean="0"/>
              <a:t>Streamreader</a:t>
            </a:r>
            <a:r>
              <a:rPr lang="en-US" dirty="0" smtClean="0"/>
              <a:t>, there is a split function to separate the Brand from the shoe description, shoe size, </a:t>
            </a:r>
            <a:r>
              <a:rPr lang="en-US" dirty="0" err="1" smtClean="0"/>
              <a:t>qntty</a:t>
            </a:r>
            <a:r>
              <a:rPr lang="en-US" dirty="0" smtClean="0"/>
              <a:t>, price</a:t>
            </a:r>
          </a:p>
          <a:p>
            <a:endParaRPr lang="en-US" dirty="0" smtClean="0"/>
          </a:p>
          <a:p>
            <a:r>
              <a:rPr lang="en-US" sz="1200" dirty="0" smtClean="0"/>
              <a:t>Dim SA As New </a:t>
            </a:r>
            <a:r>
              <a:rPr lang="en-US" sz="1200" dirty="0" err="1" smtClean="0"/>
              <a:t>StreamReader</a:t>
            </a:r>
            <a:r>
              <a:rPr lang="en-US" sz="1200" dirty="0" smtClean="0"/>
              <a:t>("c:\Users\Kate\desktop\LOL.txt")</a:t>
            </a:r>
          </a:p>
          <a:p>
            <a:r>
              <a:rPr lang="en-US" sz="1200" dirty="0" smtClean="0"/>
              <a:t>        Dim N, NA() As String</a:t>
            </a:r>
          </a:p>
          <a:p>
            <a:r>
              <a:rPr lang="en-US" sz="1200" dirty="0" smtClean="0"/>
              <a:t>        Dim E1 As </a:t>
            </a:r>
            <a:r>
              <a:rPr lang="en-US" sz="1200" dirty="0" err="1" smtClean="0"/>
              <a:t>Emp</a:t>
            </a:r>
            <a:endParaRPr lang="en-US" sz="1200" dirty="0" smtClean="0"/>
          </a:p>
          <a:p>
            <a:r>
              <a:rPr lang="en-US" sz="1200" dirty="0" smtClean="0"/>
              <a:t>        Do</a:t>
            </a:r>
          </a:p>
          <a:p>
            <a:r>
              <a:rPr lang="en-US" sz="1200" dirty="0" smtClean="0"/>
              <a:t>            N = </a:t>
            </a:r>
            <a:r>
              <a:rPr lang="en-US" sz="1200" dirty="0" err="1" smtClean="0"/>
              <a:t>SA.ReadLine</a:t>
            </a:r>
            <a:endParaRPr lang="en-US" sz="1200" dirty="0" smtClean="0"/>
          </a:p>
          <a:p>
            <a:r>
              <a:rPr lang="en-US" sz="1200" dirty="0" smtClean="0"/>
              <a:t>            If Not </a:t>
            </a:r>
            <a:r>
              <a:rPr lang="en-US" sz="1200" dirty="0" err="1" smtClean="0"/>
              <a:t>IsNothing</a:t>
            </a:r>
            <a:r>
              <a:rPr lang="en-US" sz="1200" dirty="0" smtClean="0"/>
              <a:t>(N) Then</a:t>
            </a:r>
          </a:p>
          <a:p>
            <a:r>
              <a:rPr lang="en-US" sz="1200" dirty="0" smtClean="0"/>
              <a:t>                NA = </a:t>
            </a:r>
            <a:r>
              <a:rPr lang="en-US" sz="1200" dirty="0" err="1" smtClean="0"/>
              <a:t>N.Split</a:t>
            </a:r>
            <a:r>
              <a:rPr lang="en-US" sz="1200" dirty="0" smtClean="0"/>
              <a:t>(",")</a:t>
            </a:r>
          </a:p>
          <a:p>
            <a:r>
              <a:rPr lang="en-US" sz="1200" dirty="0" smtClean="0"/>
              <a:t>                E1 = New </a:t>
            </a:r>
            <a:r>
              <a:rPr lang="en-US" sz="1200" dirty="0" err="1" smtClean="0"/>
              <a:t>Emp</a:t>
            </a:r>
            <a:endParaRPr lang="en-US" sz="1200" dirty="0" smtClean="0"/>
          </a:p>
          <a:p>
            <a:r>
              <a:rPr lang="en-US" sz="1200" dirty="0" smtClean="0"/>
              <a:t>                E1.Brand = NA(0)</a:t>
            </a:r>
          </a:p>
          <a:p>
            <a:r>
              <a:rPr lang="en-US" sz="1200" dirty="0" smtClean="0"/>
              <a:t>                E1.Shoe = NA(1)</a:t>
            </a:r>
          </a:p>
          <a:p>
            <a:r>
              <a:rPr lang="en-US" sz="1200" dirty="0" smtClean="0"/>
              <a:t>                E1.Qnty = NA(2)</a:t>
            </a:r>
          </a:p>
          <a:p>
            <a:r>
              <a:rPr lang="en-US" sz="1200" dirty="0" smtClean="0"/>
              <a:t>                E1.Size = NA(3)</a:t>
            </a:r>
          </a:p>
          <a:p>
            <a:r>
              <a:rPr lang="en-US" sz="1200" dirty="0" smtClean="0"/>
              <a:t>                E1.Price = NA(4)</a:t>
            </a:r>
          </a:p>
          <a:p>
            <a:r>
              <a:rPr lang="en-US" sz="1200" dirty="0" smtClean="0"/>
              <a:t>                E1.Sell = NA(5)</a:t>
            </a:r>
          </a:p>
          <a:p>
            <a:r>
              <a:rPr lang="en-US" sz="1200" dirty="0" smtClean="0"/>
              <a:t>                l = NA(0) &amp; NA(1) &amp; NA(2) &amp; NA(3) &amp; NA(4) &amp; NA(5)</a:t>
            </a:r>
          </a:p>
          <a:p>
            <a:r>
              <a:rPr lang="en-US" sz="1200" dirty="0" smtClean="0"/>
              <a:t>                </a:t>
            </a:r>
            <a:r>
              <a:rPr lang="en-US" sz="1200" dirty="0" err="1" smtClean="0"/>
              <a:t>a.Add</a:t>
            </a:r>
            <a:r>
              <a:rPr lang="en-US" sz="1200" dirty="0" smtClean="0"/>
              <a:t>(l)</a:t>
            </a:r>
          </a:p>
          <a:p>
            <a:r>
              <a:rPr lang="en-US" sz="1200" dirty="0" smtClean="0"/>
              <a:t>                </a:t>
            </a:r>
            <a:r>
              <a:rPr lang="en-US" sz="1200" dirty="0" err="1" smtClean="0"/>
              <a:t>Ne.Add</a:t>
            </a:r>
            <a:r>
              <a:rPr lang="en-US" sz="1200" dirty="0" smtClean="0"/>
              <a:t>(E1)</a:t>
            </a:r>
          </a:p>
          <a:p>
            <a:r>
              <a:rPr lang="en-US" sz="1200" dirty="0" smtClean="0"/>
              <a:t>            End If</a:t>
            </a:r>
          </a:p>
          <a:p>
            <a:r>
              <a:rPr lang="en-US" sz="1200" dirty="0" smtClean="0"/>
              <a:t>        Loop Until </a:t>
            </a:r>
            <a:r>
              <a:rPr lang="en-US" sz="1200" dirty="0" err="1" smtClean="0"/>
              <a:t>IsNothing</a:t>
            </a:r>
            <a:r>
              <a:rPr lang="en-US" sz="1200" dirty="0" smtClean="0"/>
              <a:t>(N)</a:t>
            </a:r>
          </a:p>
          <a:p>
            <a:r>
              <a:rPr lang="en-US" sz="1200" dirty="0" smtClean="0"/>
              <a:t>        </a:t>
            </a:r>
            <a:r>
              <a:rPr lang="en-US" sz="1200" dirty="0" err="1" smtClean="0"/>
              <a:t>SA.Close</a:t>
            </a:r>
            <a:r>
              <a:rPr lang="en-US" sz="1200" dirty="0" smtClean="0"/>
              <a:t>()</a:t>
            </a:r>
          </a:p>
          <a:p>
            <a:r>
              <a:rPr lang="en-US" sz="1200" dirty="0" smtClean="0"/>
              <a:t>        position = 0</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3686" t="14359" r="42628" b="26923"/>
          <a:stretch>
            <a:fillRect/>
          </a:stretch>
        </p:blipFill>
        <p:spPr bwMode="auto">
          <a:xfrm>
            <a:off x="838200" y="914400"/>
            <a:ext cx="6973010" cy="543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3750" t="15000" r="43125" b="27000"/>
          <a:stretch>
            <a:fillRect/>
          </a:stretch>
        </p:blipFill>
        <p:spPr bwMode="auto">
          <a:xfrm>
            <a:off x="533400" y="838201"/>
            <a:ext cx="4020207" cy="2743200"/>
          </a:xfrm>
          <a:prstGeom prst="rect">
            <a:avLst/>
          </a:prstGeom>
          <a:noFill/>
          <a:ln w="9525">
            <a:noFill/>
            <a:miter lim="800000"/>
            <a:headEnd/>
            <a:tailEnd/>
          </a:ln>
        </p:spPr>
      </p:pic>
      <p:sp>
        <p:nvSpPr>
          <p:cNvPr id="3" name="Rectangle 2"/>
          <p:cNvSpPr/>
          <p:nvPr/>
        </p:nvSpPr>
        <p:spPr>
          <a:xfrm>
            <a:off x="4572000" y="1219200"/>
            <a:ext cx="4572000" cy="4662815"/>
          </a:xfrm>
          <a:prstGeom prst="rect">
            <a:avLst/>
          </a:prstGeom>
        </p:spPr>
        <p:txBody>
          <a:bodyPr>
            <a:spAutoFit/>
          </a:bodyPr>
          <a:lstStyle/>
          <a:p>
            <a:endParaRPr lang="en-US" sz="1100" dirty="0" smtClean="0">
              <a:latin typeface="Arial" pitchFamily="34" charset="0"/>
              <a:cs typeface="Arial" pitchFamily="34" charset="0"/>
            </a:endParaRPr>
          </a:p>
          <a:p>
            <a:r>
              <a:rPr lang="en-US" sz="1100" dirty="0" smtClean="0">
                <a:solidFill>
                  <a:srgbClr val="0070C0"/>
                </a:solidFill>
                <a:latin typeface="Arial" pitchFamily="34" charset="0"/>
                <a:cs typeface="Arial" pitchFamily="34" charset="0"/>
              </a:rPr>
              <a:t>Private Sub </a:t>
            </a:r>
            <a:r>
              <a:rPr lang="en-US" sz="1100" dirty="0" smtClean="0">
                <a:latin typeface="Arial" pitchFamily="34" charset="0"/>
                <a:cs typeface="Arial" pitchFamily="34" charset="0"/>
              </a:rPr>
              <a:t>Button8_Click_1</a:t>
            </a:r>
            <a:r>
              <a:rPr lang="en-US" sz="1100" dirty="0" smtClean="0">
                <a:solidFill>
                  <a:srgbClr val="0070C0"/>
                </a:solidFill>
                <a:latin typeface="Arial" pitchFamily="34" charset="0"/>
                <a:cs typeface="Arial" pitchFamily="34" charset="0"/>
              </a:rPr>
              <a:t>(</a:t>
            </a:r>
            <a:r>
              <a:rPr lang="en-US" sz="1100" dirty="0" err="1" smtClean="0">
                <a:solidFill>
                  <a:srgbClr val="0070C0"/>
                </a:solidFill>
                <a:latin typeface="Arial" pitchFamily="34" charset="0"/>
                <a:cs typeface="Arial" pitchFamily="34" charset="0"/>
              </a:rPr>
              <a:t>ByVal</a:t>
            </a:r>
            <a:r>
              <a:rPr lang="en-US" sz="1100" dirty="0" smtClean="0">
                <a:solidFill>
                  <a:srgbClr val="0070C0"/>
                </a:solidFill>
                <a:latin typeface="Arial" pitchFamily="34" charset="0"/>
                <a:cs typeface="Arial" pitchFamily="34" charset="0"/>
              </a:rPr>
              <a:t> </a:t>
            </a:r>
            <a:r>
              <a:rPr lang="en-US" sz="1100" dirty="0" smtClean="0">
                <a:latin typeface="Arial" pitchFamily="34" charset="0"/>
                <a:cs typeface="Arial" pitchFamily="34" charset="0"/>
              </a:rPr>
              <a:t>sender </a:t>
            </a:r>
            <a:r>
              <a:rPr lang="en-US" sz="1100" dirty="0" smtClean="0">
                <a:solidFill>
                  <a:srgbClr val="0070C0"/>
                </a:solidFill>
                <a:latin typeface="Arial" pitchFamily="34" charset="0"/>
                <a:cs typeface="Arial" pitchFamily="34" charset="0"/>
              </a:rPr>
              <a:t>As</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System.Object</a:t>
            </a:r>
            <a:r>
              <a:rPr lang="en-US" sz="1100" dirty="0" smtClean="0">
                <a:solidFill>
                  <a:srgbClr val="0070C0"/>
                </a:solidFill>
                <a:latin typeface="Arial" pitchFamily="34" charset="0"/>
                <a:cs typeface="Arial" pitchFamily="34" charset="0"/>
              </a:rPr>
              <a:t>, </a:t>
            </a:r>
            <a:r>
              <a:rPr lang="en-US" sz="1100" dirty="0" err="1" smtClean="0">
                <a:solidFill>
                  <a:srgbClr val="0070C0"/>
                </a:solidFill>
                <a:latin typeface="Arial" pitchFamily="34" charset="0"/>
                <a:cs typeface="Arial" pitchFamily="34" charset="0"/>
              </a:rPr>
              <a:t>ByVal</a:t>
            </a:r>
            <a:r>
              <a:rPr lang="en-US" sz="1100" dirty="0" smtClean="0">
                <a:solidFill>
                  <a:srgbClr val="0070C0"/>
                </a:solidFill>
                <a:latin typeface="Arial" pitchFamily="34" charset="0"/>
                <a:cs typeface="Arial" pitchFamily="34" charset="0"/>
              </a:rPr>
              <a:t> </a:t>
            </a:r>
            <a:r>
              <a:rPr lang="en-US" sz="1100" dirty="0" smtClean="0">
                <a:latin typeface="Arial" pitchFamily="34" charset="0"/>
                <a:cs typeface="Arial" pitchFamily="34" charset="0"/>
              </a:rPr>
              <a:t>e </a:t>
            </a:r>
            <a:r>
              <a:rPr lang="en-US" sz="1100" dirty="0" smtClean="0">
                <a:solidFill>
                  <a:srgbClr val="0070C0"/>
                </a:solidFill>
                <a:latin typeface="Arial" pitchFamily="34" charset="0"/>
                <a:cs typeface="Arial" pitchFamily="34" charset="0"/>
              </a:rPr>
              <a:t>As</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System.EventArgs</a:t>
            </a:r>
            <a:r>
              <a:rPr lang="en-US" sz="1100" dirty="0" smtClean="0">
                <a:latin typeface="Arial" pitchFamily="34" charset="0"/>
                <a:cs typeface="Arial" pitchFamily="34" charset="0"/>
              </a:rPr>
              <a:t>) </a:t>
            </a:r>
            <a:r>
              <a:rPr lang="en-US" sz="1100" dirty="0" smtClean="0">
                <a:solidFill>
                  <a:srgbClr val="0070C0"/>
                </a:solidFill>
                <a:latin typeface="Arial" pitchFamily="34" charset="0"/>
                <a:cs typeface="Arial" pitchFamily="34" charset="0"/>
              </a:rPr>
              <a:t>Handles</a:t>
            </a:r>
            <a:r>
              <a:rPr lang="en-US" sz="1100" dirty="0" smtClean="0">
                <a:latin typeface="Arial" pitchFamily="34" charset="0"/>
                <a:cs typeface="Arial" pitchFamily="34" charset="0"/>
              </a:rPr>
              <a:t> Button8.Click</a:t>
            </a:r>
          </a:p>
          <a:p>
            <a:r>
              <a:rPr lang="pt-BR" sz="1100" dirty="0" smtClean="0">
                <a:latin typeface="Arial" pitchFamily="34" charset="0"/>
                <a:cs typeface="Arial" pitchFamily="34" charset="0"/>
              </a:rPr>
              <a:t>        </a:t>
            </a:r>
            <a:r>
              <a:rPr lang="pt-BR" sz="1100" dirty="0" smtClean="0">
                <a:solidFill>
                  <a:srgbClr val="0070C0"/>
                </a:solidFill>
                <a:latin typeface="Arial" pitchFamily="34" charset="0"/>
                <a:cs typeface="Arial" pitchFamily="34" charset="0"/>
              </a:rPr>
              <a:t>Dim</a:t>
            </a:r>
            <a:r>
              <a:rPr lang="pt-BR" sz="1100" dirty="0" smtClean="0">
                <a:latin typeface="Arial" pitchFamily="34" charset="0"/>
                <a:cs typeface="Arial" pitchFamily="34" charset="0"/>
              </a:rPr>
              <a:t> E1 </a:t>
            </a:r>
            <a:r>
              <a:rPr lang="pt-BR" sz="1100" dirty="0" smtClean="0">
                <a:solidFill>
                  <a:srgbClr val="0070C0"/>
                </a:solidFill>
                <a:latin typeface="Arial" pitchFamily="34" charset="0"/>
                <a:cs typeface="Arial" pitchFamily="34" charset="0"/>
              </a:rPr>
              <a:t>As</a:t>
            </a:r>
            <a:r>
              <a:rPr lang="pt-BR" sz="1100" dirty="0" smtClean="0">
                <a:latin typeface="Arial" pitchFamily="34" charset="0"/>
                <a:cs typeface="Arial" pitchFamily="34" charset="0"/>
              </a:rPr>
              <a:t> </a:t>
            </a:r>
            <a:r>
              <a:rPr lang="pt-BR" sz="1100" dirty="0" smtClean="0">
                <a:solidFill>
                  <a:srgbClr val="0070C0"/>
                </a:solidFill>
                <a:latin typeface="Arial" pitchFamily="34" charset="0"/>
                <a:cs typeface="Arial" pitchFamily="34" charset="0"/>
              </a:rPr>
              <a:t>New</a:t>
            </a:r>
            <a:r>
              <a:rPr lang="pt-BR" sz="1100" dirty="0" smtClean="0">
                <a:solidFill>
                  <a:srgbClr val="00B0F0"/>
                </a:solidFill>
                <a:latin typeface="Arial" pitchFamily="34" charset="0"/>
                <a:cs typeface="Arial" pitchFamily="34" charset="0"/>
              </a:rPr>
              <a:t> Emp</a:t>
            </a:r>
          </a:p>
          <a:p>
            <a:r>
              <a:rPr lang="en-US" sz="1100" dirty="0" smtClean="0">
                <a:latin typeface="Arial" pitchFamily="34" charset="0"/>
                <a:cs typeface="Arial" pitchFamily="34" charset="0"/>
              </a:rPr>
              <a:t>        E1.Brand = Brand3.Text</a:t>
            </a:r>
          </a:p>
          <a:p>
            <a:r>
              <a:rPr lang="en-US" sz="1100" dirty="0" smtClean="0">
                <a:latin typeface="Arial" pitchFamily="34" charset="0"/>
                <a:cs typeface="Arial" pitchFamily="34" charset="0"/>
              </a:rPr>
              <a:t>        E1.Shoe = Shoe3.Text</a:t>
            </a:r>
          </a:p>
          <a:p>
            <a:r>
              <a:rPr lang="en-US" sz="1100" dirty="0" smtClean="0">
                <a:latin typeface="Arial" pitchFamily="34" charset="0"/>
                <a:cs typeface="Arial" pitchFamily="34" charset="0"/>
              </a:rPr>
              <a:t>        E1.Size = Size3.Text</a:t>
            </a:r>
          </a:p>
          <a:p>
            <a:r>
              <a:rPr lang="en-US" sz="1100" dirty="0" smtClean="0">
                <a:latin typeface="Arial" pitchFamily="34" charset="0"/>
                <a:cs typeface="Arial" pitchFamily="34" charset="0"/>
              </a:rPr>
              <a:t>        E1.Qnty = Qnty3.Text</a:t>
            </a:r>
          </a:p>
          <a:p>
            <a:r>
              <a:rPr lang="en-US" sz="1100" dirty="0" smtClean="0">
                <a:latin typeface="Arial" pitchFamily="34" charset="0"/>
                <a:cs typeface="Arial" pitchFamily="34" charset="0"/>
              </a:rPr>
              <a:t>        E1.Price = TextBox8.Text</a:t>
            </a:r>
          </a:p>
          <a:p>
            <a:r>
              <a:rPr lang="en-US" sz="1100" dirty="0" smtClean="0">
                <a:latin typeface="Arial" pitchFamily="34" charset="0"/>
                <a:cs typeface="Arial" pitchFamily="34" charset="0"/>
              </a:rPr>
              <a:t>        E1.Sell = TextBox17.Text</a:t>
            </a:r>
          </a:p>
          <a:p>
            <a:r>
              <a:rPr lang="en-US" sz="1100" dirty="0" smtClean="0">
                <a:latin typeface="Arial" pitchFamily="34" charset="0"/>
                <a:cs typeface="Arial" pitchFamily="34" charset="0"/>
              </a:rPr>
              <a:t>        </a:t>
            </a:r>
            <a:r>
              <a:rPr lang="en-US" sz="1100" dirty="0" err="1" smtClean="0">
                <a:latin typeface="Arial" pitchFamily="34" charset="0"/>
                <a:cs typeface="Arial" pitchFamily="34" charset="0"/>
              </a:rPr>
              <a:t>Ne.Add</a:t>
            </a:r>
            <a:r>
              <a:rPr lang="en-US" sz="1100" dirty="0" smtClean="0">
                <a:latin typeface="Arial" pitchFamily="34" charset="0"/>
                <a:cs typeface="Arial" pitchFamily="34" charset="0"/>
              </a:rPr>
              <a:t>(E1)</a:t>
            </a:r>
          </a:p>
          <a:p>
            <a:r>
              <a:rPr lang="en-US" sz="1100" dirty="0" smtClean="0">
                <a:latin typeface="Arial" pitchFamily="34" charset="0"/>
                <a:cs typeface="Arial" pitchFamily="34" charset="0"/>
              </a:rPr>
              <a:t>        position = </a:t>
            </a:r>
            <a:r>
              <a:rPr lang="en-US" sz="1100" dirty="0" err="1" smtClean="0">
                <a:latin typeface="Arial" pitchFamily="34" charset="0"/>
                <a:cs typeface="Arial" pitchFamily="34" charset="0"/>
              </a:rPr>
              <a:t>Ne.Count</a:t>
            </a:r>
            <a:r>
              <a:rPr lang="en-US" sz="1100" dirty="0" smtClean="0">
                <a:latin typeface="Arial" pitchFamily="34" charset="0"/>
                <a:cs typeface="Arial" pitchFamily="34" charset="0"/>
              </a:rPr>
              <a:t> - </a:t>
            </a:r>
            <a:r>
              <a:rPr lang="en-US" sz="1100" dirty="0" smtClean="0">
                <a:solidFill>
                  <a:srgbClr val="C00000"/>
                </a:solidFill>
                <a:latin typeface="Arial" pitchFamily="34" charset="0"/>
                <a:cs typeface="Arial" pitchFamily="34" charset="0"/>
              </a:rPr>
              <a:t>1</a:t>
            </a:r>
          </a:p>
          <a:p>
            <a:r>
              <a:rPr lang="en-US" sz="1100" dirty="0" smtClean="0">
                <a:latin typeface="Arial" pitchFamily="34" charset="0"/>
                <a:cs typeface="Arial" pitchFamily="34" charset="0"/>
              </a:rPr>
              <a:t>        HScrollBar1.Maximum = </a:t>
            </a:r>
            <a:r>
              <a:rPr lang="en-US" sz="1100" dirty="0" err="1" smtClean="0">
                <a:latin typeface="Arial" pitchFamily="34" charset="0"/>
                <a:cs typeface="Arial" pitchFamily="34" charset="0"/>
              </a:rPr>
              <a:t>Ne.Count</a:t>
            </a:r>
            <a:r>
              <a:rPr lang="en-US" sz="1100" dirty="0" smtClean="0">
                <a:latin typeface="Arial" pitchFamily="34" charset="0"/>
                <a:cs typeface="Arial" pitchFamily="34" charset="0"/>
              </a:rPr>
              <a:t> -</a:t>
            </a:r>
            <a:r>
              <a:rPr lang="en-US" sz="1100" dirty="0" smtClean="0">
                <a:solidFill>
                  <a:srgbClr val="C00000"/>
                </a:solidFill>
                <a:latin typeface="Arial" pitchFamily="34" charset="0"/>
                <a:cs typeface="Arial" pitchFamily="34" charset="0"/>
              </a:rPr>
              <a:t> 1</a:t>
            </a:r>
          </a:p>
          <a:p>
            <a:r>
              <a:rPr lang="en-US" sz="1100" dirty="0" smtClean="0">
                <a:latin typeface="Arial" pitchFamily="34" charset="0"/>
                <a:cs typeface="Arial" pitchFamily="34" charset="0"/>
              </a:rPr>
              <a:t>        HScrollBar1.Value = </a:t>
            </a:r>
            <a:r>
              <a:rPr lang="en-US" sz="1100" dirty="0" err="1" smtClean="0">
                <a:latin typeface="Arial" pitchFamily="34" charset="0"/>
                <a:cs typeface="Arial" pitchFamily="34" charset="0"/>
              </a:rPr>
              <a:t>Ne.Count</a:t>
            </a:r>
            <a:r>
              <a:rPr lang="en-US" sz="1100" dirty="0" smtClean="0">
                <a:latin typeface="Arial" pitchFamily="34" charset="0"/>
                <a:cs typeface="Arial" pitchFamily="34" charset="0"/>
              </a:rPr>
              <a:t> -</a:t>
            </a:r>
            <a:r>
              <a:rPr lang="en-US" sz="1100" dirty="0" smtClean="0">
                <a:solidFill>
                  <a:srgbClr val="C00000"/>
                </a:solidFill>
                <a:latin typeface="Arial" pitchFamily="34" charset="0"/>
                <a:cs typeface="Arial" pitchFamily="34" charset="0"/>
              </a:rPr>
              <a:t> 1</a:t>
            </a:r>
          </a:p>
          <a:p>
            <a:r>
              <a:rPr lang="en-US" sz="1100" dirty="0" smtClean="0">
                <a:solidFill>
                  <a:srgbClr val="0070C0"/>
                </a:solidFill>
                <a:latin typeface="Arial" pitchFamily="34" charset="0"/>
                <a:cs typeface="Arial" pitchFamily="34" charset="0"/>
              </a:rPr>
              <a:t>    End Sub</a:t>
            </a:r>
          </a:p>
          <a:p>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solidFill>
                  <a:srgbClr val="0070C0"/>
                </a:solidFill>
                <a:latin typeface="Arial" pitchFamily="34" charset="0"/>
                <a:cs typeface="Arial" pitchFamily="34" charset="0"/>
              </a:rPr>
              <a:t>Private Sub </a:t>
            </a:r>
            <a:r>
              <a:rPr lang="en-US" sz="1100" dirty="0" smtClean="0">
                <a:latin typeface="Arial" pitchFamily="34" charset="0"/>
                <a:cs typeface="Arial" pitchFamily="34" charset="0"/>
              </a:rPr>
              <a:t>Button7_Click</a:t>
            </a:r>
            <a:r>
              <a:rPr lang="en-US" sz="1100" dirty="0" smtClean="0">
                <a:solidFill>
                  <a:srgbClr val="0070C0"/>
                </a:solidFill>
                <a:latin typeface="Arial" pitchFamily="34" charset="0"/>
                <a:cs typeface="Arial" pitchFamily="34" charset="0"/>
              </a:rPr>
              <a:t>(</a:t>
            </a:r>
            <a:r>
              <a:rPr lang="en-US" sz="1100" dirty="0" err="1" smtClean="0">
                <a:solidFill>
                  <a:srgbClr val="0070C0"/>
                </a:solidFill>
                <a:latin typeface="Arial" pitchFamily="34" charset="0"/>
                <a:cs typeface="Arial" pitchFamily="34" charset="0"/>
              </a:rPr>
              <a:t>ByVal</a:t>
            </a:r>
            <a:r>
              <a:rPr lang="en-US" sz="1100" dirty="0" smtClean="0">
                <a:latin typeface="Arial" pitchFamily="34" charset="0"/>
                <a:cs typeface="Arial" pitchFamily="34" charset="0"/>
              </a:rPr>
              <a:t> sender </a:t>
            </a:r>
            <a:r>
              <a:rPr lang="en-US" sz="1100" dirty="0" smtClean="0">
                <a:solidFill>
                  <a:srgbClr val="0070C0"/>
                </a:solidFill>
                <a:latin typeface="Arial" pitchFamily="34" charset="0"/>
                <a:cs typeface="Arial" pitchFamily="34" charset="0"/>
              </a:rPr>
              <a:t>As</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System.Object</a:t>
            </a:r>
            <a:r>
              <a:rPr lang="en-US" sz="1100" dirty="0" smtClean="0">
                <a:latin typeface="Arial" pitchFamily="34" charset="0"/>
                <a:cs typeface="Arial" pitchFamily="34" charset="0"/>
              </a:rPr>
              <a:t>, </a:t>
            </a:r>
            <a:r>
              <a:rPr lang="en-US" sz="1100" dirty="0" err="1" smtClean="0">
                <a:solidFill>
                  <a:srgbClr val="0070C0"/>
                </a:solidFill>
                <a:latin typeface="Arial" pitchFamily="34" charset="0"/>
                <a:cs typeface="Arial" pitchFamily="34" charset="0"/>
              </a:rPr>
              <a:t>ByVal</a:t>
            </a:r>
            <a:r>
              <a:rPr lang="en-US" sz="1100" dirty="0" smtClean="0">
                <a:latin typeface="Arial" pitchFamily="34" charset="0"/>
                <a:cs typeface="Arial" pitchFamily="34" charset="0"/>
              </a:rPr>
              <a:t> e </a:t>
            </a:r>
            <a:r>
              <a:rPr lang="en-US" sz="1100" dirty="0" smtClean="0">
                <a:solidFill>
                  <a:srgbClr val="0070C0"/>
                </a:solidFill>
                <a:latin typeface="Arial" pitchFamily="34" charset="0"/>
                <a:cs typeface="Arial" pitchFamily="34" charset="0"/>
              </a:rPr>
              <a:t>As</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System.EventArgs</a:t>
            </a:r>
            <a:r>
              <a:rPr lang="en-US" sz="1100" dirty="0" smtClean="0">
                <a:solidFill>
                  <a:srgbClr val="0070C0"/>
                </a:solidFill>
                <a:latin typeface="Arial" pitchFamily="34" charset="0"/>
                <a:cs typeface="Arial" pitchFamily="34" charset="0"/>
              </a:rPr>
              <a:t>) Handles</a:t>
            </a:r>
            <a:r>
              <a:rPr lang="en-US" sz="1100" dirty="0" smtClean="0">
                <a:latin typeface="Arial" pitchFamily="34" charset="0"/>
                <a:cs typeface="Arial" pitchFamily="34" charset="0"/>
              </a:rPr>
              <a:t> Button7.Click</a:t>
            </a:r>
          </a:p>
          <a:p>
            <a:r>
              <a:rPr lang="en-US" sz="1100" dirty="0" smtClean="0">
                <a:latin typeface="Arial" pitchFamily="34" charset="0"/>
                <a:cs typeface="Arial" pitchFamily="34" charset="0"/>
              </a:rPr>
              <a:t>        </a:t>
            </a:r>
            <a:r>
              <a:rPr lang="en-US" sz="1100" dirty="0" smtClean="0">
                <a:solidFill>
                  <a:srgbClr val="0070C0"/>
                </a:solidFill>
                <a:latin typeface="Arial" pitchFamily="34" charset="0"/>
                <a:cs typeface="Arial" pitchFamily="34" charset="0"/>
              </a:rPr>
              <a:t>Dim</a:t>
            </a:r>
            <a:r>
              <a:rPr lang="en-US" sz="1100" dirty="0" smtClean="0">
                <a:latin typeface="Arial" pitchFamily="34" charset="0"/>
                <a:cs typeface="Arial" pitchFamily="34" charset="0"/>
              </a:rPr>
              <a:t> SW </a:t>
            </a:r>
            <a:r>
              <a:rPr lang="en-US" sz="1100" dirty="0" smtClean="0">
                <a:solidFill>
                  <a:srgbClr val="0070C0"/>
                </a:solidFill>
                <a:latin typeface="Arial" pitchFamily="34" charset="0"/>
                <a:cs typeface="Arial" pitchFamily="34" charset="0"/>
              </a:rPr>
              <a:t>As</a:t>
            </a:r>
            <a:r>
              <a:rPr lang="en-US" sz="1100" dirty="0" smtClean="0">
                <a:latin typeface="Arial" pitchFamily="34" charset="0"/>
                <a:cs typeface="Arial" pitchFamily="34" charset="0"/>
              </a:rPr>
              <a:t> </a:t>
            </a:r>
            <a:r>
              <a:rPr lang="en-US" sz="1100" dirty="0" smtClean="0">
                <a:solidFill>
                  <a:srgbClr val="0070C0"/>
                </a:solidFill>
                <a:latin typeface="Arial" pitchFamily="34" charset="0"/>
                <a:cs typeface="Arial" pitchFamily="34" charset="0"/>
              </a:rPr>
              <a:t>New</a:t>
            </a:r>
            <a:r>
              <a:rPr lang="en-US" sz="1100" dirty="0" smtClean="0">
                <a:latin typeface="Arial" pitchFamily="34" charset="0"/>
                <a:cs typeface="Arial" pitchFamily="34" charset="0"/>
              </a:rPr>
              <a:t> </a:t>
            </a:r>
            <a:r>
              <a:rPr lang="en-US" sz="1100" dirty="0" err="1" smtClean="0">
                <a:solidFill>
                  <a:srgbClr val="00B0F0"/>
                </a:solidFill>
                <a:latin typeface="Arial" pitchFamily="34" charset="0"/>
                <a:cs typeface="Arial" pitchFamily="34" charset="0"/>
              </a:rPr>
              <a:t>StreamWriter</a:t>
            </a:r>
            <a:r>
              <a:rPr lang="en-US" sz="1100" dirty="0" smtClean="0">
                <a:latin typeface="Arial" pitchFamily="34" charset="0"/>
                <a:cs typeface="Arial" pitchFamily="34" charset="0"/>
              </a:rPr>
              <a:t>("c:\Users\Alexis Duran\desktop\LOL.txt")</a:t>
            </a:r>
          </a:p>
          <a:p>
            <a:r>
              <a:rPr lang="en-US" sz="1100" dirty="0" smtClean="0">
                <a:solidFill>
                  <a:srgbClr val="0070C0"/>
                </a:solidFill>
                <a:latin typeface="Arial" pitchFamily="34" charset="0"/>
                <a:cs typeface="Arial" pitchFamily="34" charset="0"/>
              </a:rPr>
              <a:t>        For Each</a:t>
            </a:r>
            <a:r>
              <a:rPr lang="en-US" sz="1100" dirty="0" smtClean="0">
                <a:latin typeface="Arial" pitchFamily="34" charset="0"/>
                <a:cs typeface="Arial" pitchFamily="34" charset="0"/>
              </a:rPr>
              <a:t> E1 </a:t>
            </a:r>
            <a:r>
              <a:rPr lang="en-US" sz="1100" dirty="0" smtClean="0">
                <a:solidFill>
                  <a:srgbClr val="0070C0"/>
                </a:solidFill>
                <a:latin typeface="Arial" pitchFamily="34" charset="0"/>
                <a:cs typeface="Arial" pitchFamily="34" charset="0"/>
              </a:rPr>
              <a:t>As</a:t>
            </a:r>
            <a:r>
              <a:rPr lang="en-US" sz="1100" dirty="0" smtClean="0">
                <a:latin typeface="Arial" pitchFamily="34" charset="0"/>
                <a:cs typeface="Arial" pitchFamily="34" charset="0"/>
              </a:rPr>
              <a:t> </a:t>
            </a:r>
            <a:r>
              <a:rPr lang="en-US" sz="1100" dirty="0" err="1" smtClean="0">
                <a:solidFill>
                  <a:srgbClr val="00B0F0"/>
                </a:solidFill>
                <a:latin typeface="Arial" pitchFamily="34" charset="0"/>
                <a:cs typeface="Arial" pitchFamily="34" charset="0"/>
              </a:rPr>
              <a:t>Emp</a:t>
            </a:r>
            <a:r>
              <a:rPr lang="en-US" sz="1100" dirty="0" smtClean="0">
                <a:latin typeface="Arial" pitchFamily="34" charset="0"/>
                <a:cs typeface="Arial" pitchFamily="34" charset="0"/>
              </a:rPr>
              <a:t> </a:t>
            </a:r>
            <a:r>
              <a:rPr lang="en-US" sz="1100" dirty="0" smtClean="0">
                <a:solidFill>
                  <a:srgbClr val="0070C0"/>
                </a:solidFill>
                <a:latin typeface="Arial" pitchFamily="34" charset="0"/>
                <a:cs typeface="Arial" pitchFamily="34" charset="0"/>
              </a:rPr>
              <a:t>In</a:t>
            </a:r>
            <a:r>
              <a:rPr lang="en-US" sz="1100" dirty="0" smtClean="0">
                <a:latin typeface="Arial" pitchFamily="34" charset="0"/>
                <a:cs typeface="Arial" pitchFamily="34" charset="0"/>
              </a:rPr>
              <a:t> Ne</a:t>
            </a:r>
          </a:p>
          <a:p>
            <a:r>
              <a:rPr lang="en-US" sz="1100" dirty="0" smtClean="0">
                <a:latin typeface="Arial" pitchFamily="34" charset="0"/>
                <a:cs typeface="Arial" pitchFamily="34" charset="0"/>
              </a:rPr>
              <a:t>            </a:t>
            </a:r>
            <a:r>
              <a:rPr lang="en-US" sz="1100" dirty="0" err="1" smtClean="0">
                <a:latin typeface="Arial" pitchFamily="34" charset="0"/>
                <a:cs typeface="Arial" pitchFamily="34" charset="0"/>
              </a:rPr>
              <a:t>SW.WriteLine</a:t>
            </a:r>
            <a:r>
              <a:rPr lang="en-US" sz="1100" dirty="0" smtClean="0">
                <a:latin typeface="Arial" pitchFamily="34" charset="0"/>
                <a:cs typeface="Arial" pitchFamily="34" charset="0"/>
              </a:rPr>
              <a:t>("{0},{1},{2},{3},{4},{5}", E1.Brand, E1.Shoe, E1.Qnty, E1.Size, E1.Price, E1.Sell)</a:t>
            </a:r>
          </a:p>
          <a:p>
            <a:r>
              <a:rPr lang="en-US" sz="1100" dirty="0" smtClean="0">
                <a:latin typeface="Arial" pitchFamily="34" charset="0"/>
                <a:cs typeface="Arial" pitchFamily="34" charset="0"/>
              </a:rPr>
              <a:t>        </a:t>
            </a:r>
            <a:r>
              <a:rPr lang="en-US" sz="1100" dirty="0" smtClean="0">
                <a:solidFill>
                  <a:srgbClr val="0070C0"/>
                </a:solidFill>
                <a:latin typeface="Arial" pitchFamily="34" charset="0"/>
                <a:cs typeface="Arial" pitchFamily="34" charset="0"/>
              </a:rPr>
              <a:t>Next</a:t>
            </a:r>
          </a:p>
          <a:p>
            <a:r>
              <a:rPr lang="en-US" sz="1100" dirty="0" smtClean="0">
                <a:latin typeface="Arial" pitchFamily="34" charset="0"/>
                <a:cs typeface="Arial" pitchFamily="34" charset="0"/>
              </a:rPr>
              <a:t>        </a:t>
            </a:r>
            <a:r>
              <a:rPr lang="en-US" sz="1100" dirty="0" err="1" smtClean="0">
                <a:latin typeface="Arial" pitchFamily="34" charset="0"/>
                <a:cs typeface="Arial" pitchFamily="34" charset="0"/>
              </a:rPr>
              <a:t>SW.Close</a:t>
            </a:r>
            <a:r>
              <a:rPr lang="en-US" sz="1100" dirty="0" smtClean="0">
                <a:latin typeface="Arial" pitchFamily="34" charset="0"/>
                <a:cs typeface="Arial" pitchFamily="34" charset="0"/>
              </a:rPr>
              <a:t>()</a:t>
            </a:r>
          </a:p>
          <a:p>
            <a:r>
              <a:rPr lang="en-US" sz="1100" dirty="0" smtClean="0">
                <a:latin typeface="Arial" pitchFamily="34" charset="0"/>
                <a:cs typeface="Arial" pitchFamily="34" charset="0"/>
              </a:rPr>
              <a:t>    </a:t>
            </a:r>
            <a:r>
              <a:rPr lang="en-US" sz="1100" dirty="0" smtClean="0">
                <a:solidFill>
                  <a:srgbClr val="0070C0"/>
                </a:solidFill>
                <a:latin typeface="Arial" pitchFamily="34" charset="0"/>
                <a:cs typeface="Arial" pitchFamily="34" charset="0"/>
              </a:rPr>
              <a:t>End Sub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762000"/>
            <a:ext cx="7543800" cy="923330"/>
          </a:xfrm>
          <a:prstGeom prst="rect">
            <a:avLst/>
          </a:prstGeom>
          <a:noFill/>
        </p:spPr>
        <p:txBody>
          <a:bodyPr wrap="square" rtlCol="0">
            <a:spAutoFit/>
          </a:bodyPr>
          <a:lstStyle/>
          <a:p>
            <a:pPr algn="ctr"/>
            <a:r>
              <a:rPr lang="en-US" dirty="0" smtClean="0"/>
              <a:t>Conclusion</a:t>
            </a:r>
          </a:p>
          <a:p>
            <a:pPr algn="ctr"/>
            <a:endParaRPr lang="en-US" dirty="0" smtClean="0"/>
          </a:p>
          <a:p>
            <a:pPr algn="ctr"/>
            <a:endParaRPr lang="en-US" dirty="0"/>
          </a:p>
        </p:txBody>
      </p:sp>
      <p:sp>
        <p:nvSpPr>
          <p:cNvPr id="4" name="TextBox 3"/>
          <p:cNvSpPr txBox="1"/>
          <p:nvPr/>
        </p:nvSpPr>
        <p:spPr>
          <a:xfrm>
            <a:off x="381000" y="1295400"/>
            <a:ext cx="8153400" cy="2862322"/>
          </a:xfrm>
          <a:prstGeom prst="rect">
            <a:avLst/>
          </a:prstGeom>
          <a:noFill/>
        </p:spPr>
        <p:txBody>
          <a:bodyPr wrap="square" rtlCol="0">
            <a:spAutoFit/>
          </a:bodyPr>
          <a:lstStyle/>
          <a:p>
            <a:r>
              <a:rPr lang="en-US" dirty="0" smtClean="0"/>
              <a:t>	Throughout the course of this project, our group overcame many challenges, solved countless problems, and learned more about Visual Basic and the assistance that the Engineering Communication Studio has to offer.  One of the toughest parts of the project was simply getting started; figuring out what our inventory system would be based on, designing the forms and starting the coding.  When we were first writing our code, we designed it using fixed products, but ended up changing a large portion of it to allow for greater variability.  One thing that we didn’t struggle with was working together as a team.  We each brought something different to the project and tied our ideas together to come up with the final product.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a:t>
            </a:r>
            <a:endParaRPr lang="en-US" dirty="0"/>
          </a:p>
        </p:txBody>
      </p:sp>
      <p:sp>
        <p:nvSpPr>
          <p:cNvPr id="3" name="Content Placeholder 2"/>
          <p:cNvSpPr>
            <a:spLocks noGrp="1"/>
          </p:cNvSpPr>
          <p:nvPr>
            <p:ph idx="1"/>
          </p:nvPr>
        </p:nvSpPr>
        <p:spPr/>
        <p:txBody>
          <a:bodyPr>
            <a:normAutofit lnSpcReduction="10000"/>
          </a:bodyPr>
          <a:lstStyle/>
          <a:p>
            <a:r>
              <a:rPr lang="en-US" dirty="0" smtClean="0"/>
              <a:t>The assigned objective of this project was to create an inventory system using VB.net form applications.  We have combined our assigned objective with a philanthropic goal to create The Walking for Water Project.  The purpose of Walking for Water is to provide an outlet for the avid show lover to purchase shoes at a discounted price while simultaneously contributing their money to aid impoverished communities and nations.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Shoes</a:t>
            </a:r>
            <a:endParaRPr lang="en-US" dirty="0"/>
          </a:p>
        </p:txBody>
      </p:sp>
      <p:pic>
        <p:nvPicPr>
          <p:cNvPr id="44034" name="Picture 2" descr="http://blefko1.files.wordpress.com/2009/11/nike_swoosh.jpg"/>
          <p:cNvPicPr>
            <a:picLocks noChangeAspect="1" noChangeArrowheads="1"/>
          </p:cNvPicPr>
          <p:nvPr/>
        </p:nvPicPr>
        <p:blipFill>
          <a:blip r:embed="rId2" cstate="print"/>
          <a:srcRect/>
          <a:stretch>
            <a:fillRect/>
          </a:stretch>
        </p:blipFill>
        <p:spPr bwMode="auto">
          <a:xfrm>
            <a:off x="533400" y="5486400"/>
            <a:ext cx="1831216" cy="885721"/>
          </a:xfrm>
          <a:prstGeom prst="rect">
            <a:avLst/>
          </a:prstGeom>
          <a:noFill/>
        </p:spPr>
      </p:pic>
      <p:pic>
        <p:nvPicPr>
          <p:cNvPr id="44036" name="Picture 4" descr="http://worldcupcsr.files.wordpress.com/2009/09/adidas_logo.jpg"/>
          <p:cNvPicPr>
            <a:picLocks noChangeAspect="1" noChangeArrowheads="1"/>
          </p:cNvPicPr>
          <p:nvPr/>
        </p:nvPicPr>
        <p:blipFill>
          <a:blip r:embed="rId3" cstate="print"/>
          <a:srcRect/>
          <a:stretch>
            <a:fillRect/>
          </a:stretch>
        </p:blipFill>
        <p:spPr bwMode="auto">
          <a:xfrm>
            <a:off x="2895600" y="5410200"/>
            <a:ext cx="1195303" cy="807485"/>
          </a:xfrm>
          <a:prstGeom prst="rect">
            <a:avLst/>
          </a:prstGeom>
          <a:noFill/>
        </p:spPr>
      </p:pic>
      <p:pic>
        <p:nvPicPr>
          <p:cNvPr id="44038" name="Picture 6" descr="http://www.designyourdecal.com/Under_Armour.jpg"/>
          <p:cNvPicPr>
            <a:picLocks noChangeAspect="1" noChangeArrowheads="1"/>
          </p:cNvPicPr>
          <p:nvPr/>
        </p:nvPicPr>
        <p:blipFill>
          <a:blip r:embed="rId4" cstate="print"/>
          <a:srcRect/>
          <a:stretch>
            <a:fillRect/>
          </a:stretch>
        </p:blipFill>
        <p:spPr bwMode="auto">
          <a:xfrm>
            <a:off x="5029200" y="5486400"/>
            <a:ext cx="1295400" cy="724137"/>
          </a:xfrm>
          <a:prstGeom prst="rect">
            <a:avLst/>
          </a:prstGeom>
          <a:noFill/>
        </p:spPr>
      </p:pic>
      <p:pic>
        <p:nvPicPr>
          <p:cNvPr id="44040" name="Picture 8" descr="http://moversandsekhars.files.wordpress.com/2009/12/puma_logo1.gif"/>
          <p:cNvPicPr>
            <a:picLocks noChangeAspect="1" noChangeArrowheads="1"/>
          </p:cNvPicPr>
          <p:nvPr/>
        </p:nvPicPr>
        <p:blipFill>
          <a:blip r:embed="rId5" cstate="print"/>
          <a:srcRect/>
          <a:stretch>
            <a:fillRect/>
          </a:stretch>
        </p:blipFill>
        <p:spPr bwMode="auto">
          <a:xfrm>
            <a:off x="7162800" y="5334000"/>
            <a:ext cx="1460500" cy="778804"/>
          </a:xfrm>
          <a:prstGeom prst="rect">
            <a:avLst/>
          </a:prstGeom>
          <a:noFill/>
        </p:spPr>
      </p:pic>
      <p:pic>
        <p:nvPicPr>
          <p:cNvPr id="44042" name="Picture 10" descr="http://stephenleahy.files.wordpress.com/2008/10/water-droplet-courtesy-of-andrew-davidhazy.png"/>
          <p:cNvPicPr>
            <a:picLocks noChangeAspect="1" noChangeArrowheads="1"/>
          </p:cNvPicPr>
          <p:nvPr/>
        </p:nvPicPr>
        <p:blipFill>
          <a:blip r:embed="rId6" cstate="print"/>
          <a:srcRect/>
          <a:stretch>
            <a:fillRect/>
          </a:stretch>
        </p:blipFill>
        <p:spPr bwMode="auto">
          <a:xfrm>
            <a:off x="3200400" y="2286000"/>
            <a:ext cx="2590800" cy="20863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2514600" cy="2895600"/>
          </a:xfrm>
        </p:spPr>
        <p:txBody>
          <a:bodyPr>
            <a:normAutofit fontScale="90000"/>
          </a:bodyPr>
          <a:lstStyle/>
          <a:p>
            <a:r>
              <a:rPr lang="en-US" b="1" dirty="0" smtClean="0"/>
              <a:t>Logic and Process Modeling Flowchart</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3962400" y="533400"/>
          <a:ext cx="4357494" cy="6172200"/>
        </p:xfrm>
        <a:graphic>
          <a:graphicData uri="http://schemas.openxmlformats.org/presentationml/2006/ole">
            <p:oleObj spid="_x0000_s1025" name="Visio" r:id="rId4" imgW="7127437" imgH="9292978"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2057400" cy="1447800"/>
          </a:xfrm>
        </p:spPr>
        <p:txBody>
          <a:bodyPr>
            <a:normAutofit fontScale="90000"/>
          </a:bodyPr>
          <a:lstStyle/>
          <a:p>
            <a:r>
              <a:rPr lang="en-US" b="1" dirty="0" smtClean="0"/>
              <a:t>Level-0 Diagram</a:t>
            </a:r>
            <a:br>
              <a:rPr lang="en-US" b="1" dirty="0" smtClean="0"/>
            </a:br>
            <a:endParaRPr lang="en-US"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85" name="Object 1"/>
          <p:cNvGraphicFramePr>
            <a:graphicFrameLocks noChangeAspect="1"/>
          </p:cNvGraphicFramePr>
          <p:nvPr/>
        </p:nvGraphicFramePr>
        <p:xfrm>
          <a:off x="3200400" y="609600"/>
          <a:ext cx="5372100" cy="5915025"/>
        </p:xfrm>
        <a:graphic>
          <a:graphicData uri="http://schemas.openxmlformats.org/presentationml/2006/ole">
            <p:oleObj spid="_x0000_s41985" name="Visio" r:id="rId3" imgW="5371096" imgH="5910996"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2438400" cy="1600200"/>
          </a:xfrm>
        </p:spPr>
        <p:txBody>
          <a:bodyPr>
            <a:normAutofit/>
          </a:bodyPr>
          <a:lstStyle/>
          <a:p>
            <a:r>
              <a:rPr lang="en-US" dirty="0" smtClean="0"/>
              <a:t>Use-Case Diagram</a:t>
            </a:r>
            <a:endParaRPr lang="en-US" dirty="0"/>
          </a:p>
        </p:txBody>
      </p:sp>
      <p:pic>
        <p:nvPicPr>
          <p:cNvPr id="44035" name="Picture 3"/>
          <p:cNvPicPr>
            <a:picLocks noGrp="1" noChangeAspect="1" noChangeArrowheads="1"/>
          </p:cNvPicPr>
          <p:nvPr>
            <p:ph idx="1"/>
          </p:nvPr>
        </p:nvPicPr>
        <p:blipFill>
          <a:blip r:embed="rId2" cstate="print"/>
          <a:srcRect/>
          <a:stretch>
            <a:fillRect/>
          </a:stretch>
        </p:blipFill>
        <p:spPr bwMode="auto">
          <a:xfrm>
            <a:off x="3276600" y="533400"/>
            <a:ext cx="4321216" cy="6095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4293" t="13486" r="52432" b="34606"/>
          <a:stretch>
            <a:fillRect/>
          </a:stretch>
        </p:blipFill>
        <p:spPr bwMode="auto">
          <a:xfrm>
            <a:off x="1371600" y="838200"/>
            <a:ext cx="6400800" cy="5105400"/>
          </a:xfrm>
          <a:prstGeom prst="rect">
            <a:avLst/>
          </a:prstGeom>
          <a:noFill/>
          <a:ln w="9525">
            <a:noFill/>
            <a:miter lim="800000"/>
            <a:headEnd/>
            <a:tailEnd/>
          </a:ln>
        </p:spPr>
      </p:pic>
      <p:pic>
        <p:nvPicPr>
          <p:cNvPr id="7" name="Picture 6" descr="http://www.majorlycool.com/media/1/20080216-footsteps-of-water.jpg"/>
          <p:cNvPicPr/>
          <p:nvPr/>
        </p:nvPicPr>
        <p:blipFill>
          <a:blip r:embed="rId3" cstate="print"/>
          <a:srcRect/>
          <a:stretch>
            <a:fillRect/>
          </a:stretch>
        </p:blipFill>
        <p:spPr bwMode="auto">
          <a:xfrm>
            <a:off x="4572000" y="3810000"/>
            <a:ext cx="1371600" cy="1143001"/>
          </a:xfrm>
          <a:prstGeom prst="rect">
            <a:avLst/>
          </a:prstGeom>
          <a:noFill/>
          <a:ln w="9525">
            <a:noFill/>
            <a:miter lim="800000"/>
            <a:headEnd/>
            <a:tailEnd/>
          </a:ln>
        </p:spPr>
      </p:pic>
      <p:pic>
        <p:nvPicPr>
          <p:cNvPr id="48130" name="Picture 2" descr="C:\Users\Alexis Duran\Desktop\Projecto\I.png"/>
          <p:cNvPicPr>
            <a:picLocks noChangeAspect="1" noChangeArrowheads="1"/>
          </p:cNvPicPr>
          <p:nvPr/>
        </p:nvPicPr>
        <p:blipFill>
          <a:blip r:embed="rId4" cstate="print"/>
          <a:srcRect/>
          <a:stretch>
            <a:fillRect/>
          </a:stretch>
        </p:blipFill>
        <p:spPr bwMode="auto">
          <a:xfrm>
            <a:off x="3200400" y="2133600"/>
            <a:ext cx="1981200" cy="137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fontScale="40000" lnSpcReduction="20000"/>
          </a:bodyPr>
          <a:lstStyle/>
          <a:p>
            <a:r>
              <a:rPr lang="en-US" dirty="0" smtClean="0">
                <a:solidFill>
                  <a:srgbClr val="0070C0"/>
                </a:solidFill>
                <a:latin typeface="Arial" pitchFamily="34" charset="0"/>
                <a:cs typeface="Arial" pitchFamily="34" charset="0"/>
              </a:rPr>
              <a:t>Private Sub </a:t>
            </a:r>
            <a:r>
              <a:rPr lang="en-US" dirty="0" smtClean="0">
                <a:latin typeface="Arial" pitchFamily="34" charset="0"/>
                <a:cs typeface="Arial" pitchFamily="34" charset="0"/>
              </a:rPr>
              <a:t>Form1_Load(</a:t>
            </a:r>
            <a:r>
              <a:rPr lang="en-US" dirty="0" err="1" smtClean="0">
                <a:solidFill>
                  <a:srgbClr val="0070C0"/>
                </a:solidFill>
                <a:latin typeface="Arial" pitchFamily="34" charset="0"/>
                <a:cs typeface="Arial" pitchFamily="34" charset="0"/>
              </a:rPr>
              <a:t>ByVal</a:t>
            </a:r>
            <a:r>
              <a:rPr lang="en-US" dirty="0" smtClean="0">
                <a:latin typeface="Arial" pitchFamily="34" charset="0"/>
                <a:cs typeface="Arial" pitchFamily="34" charset="0"/>
              </a:rPr>
              <a:t> sender </a:t>
            </a:r>
            <a:r>
              <a:rPr lang="en-US" dirty="0" smtClean="0">
                <a:solidFill>
                  <a:srgbClr val="0070C0"/>
                </a:solidFill>
                <a:latin typeface="Arial" pitchFamily="34" charset="0"/>
                <a:cs typeface="Arial" pitchFamily="34" charset="0"/>
              </a:rPr>
              <a:t>As </a:t>
            </a:r>
            <a:r>
              <a:rPr lang="en-US" dirty="0" err="1" smtClean="0">
                <a:latin typeface="Arial" pitchFamily="34" charset="0"/>
                <a:cs typeface="Arial" pitchFamily="34" charset="0"/>
              </a:rPr>
              <a:t>System.Object</a:t>
            </a:r>
            <a:r>
              <a:rPr lang="en-US" dirty="0" smtClean="0">
                <a:latin typeface="Arial" pitchFamily="34" charset="0"/>
                <a:cs typeface="Arial" pitchFamily="34" charset="0"/>
              </a:rPr>
              <a:t>, </a:t>
            </a:r>
            <a:r>
              <a:rPr lang="en-US" dirty="0" err="1" smtClean="0">
                <a:solidFill>
                  <a:srgbClr val="0070C0"/>
                </a:solidFill>
                <a:latin typeface="Arial" pitchFamily="34" charset="0"/>
                <a:cs typeface="Arial" pitchFamily="34" charset="0"/>
              </a:rPr>
              <a:t>ByVal</a:t>
            </a:r>
            <a:r>
              <a:rPr lang="en-US" dirty="0" smtClean="0">
                <a:solidFill>
                  <a:srgbClr val="0070C0"/>
                </a:solidFill>
                <a:latin typeface="Arial" pitchFamily="34" charset="0"/>
                <a:cs typeface="Arial" pitchFamily="34" charset="0"/>
              </a:rPr>
              <a:t> e As </a:t>
            </a:r>
            <a:r>
              <a:rPr lang="en-US" dirty="0" err="1" smtClean="0">
                <a:latin typeface="Arial" pitchFamily="34" charset="0"/>
                <a:cs typeface="Arial" pitchFamily="34" charset="0"/>
              </a:rPr>
              <a:t>System.EventArgs</a:t>
            </a:r>
            <a:r>
              <a:rPr lang="en-US" dirty="0" smtClean="0">
                <a:latin typeface="Arial" pitchFamily="34" charset="0"/>
                <a:cs typeface="Arial" pitchFamily="34" charset="0"/>
              </a:rPr>
              <a:t>) </a:t>
            </a:r>
            <a:r>
              <a:rPr lang="en-US" dirty="0" smtClean="0">
                <a:solidFill>
                  <a:srgbClr val="0070C0"/>
                </a:solidFill>
                <a:latin typeface="Arial" pitchFamily="34" charset="0"/>
                <a:cs typeface="Arial" pitchFamily="34" charset="0"/>
              </a:rPr>
              <a:t>Handles </a:t>
            </a:r>
            <a:r>
              <a:rPr lang="en-US" dirty="0" err="1" smtClean="0">
                <a:latin typeface="Arial" pitchFamily="34" charset="0"/>
                <a:cs typeface="Arial" pitchFamily="34" charset="0"/>
              </a:rPr>
              <a:t>MyBase.Load</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dirty="0" err="1" smtClean="0">
                <a:latin typeface="Arial" pitchFamily="34" charset="0"/>
                <a:cs typeface="Arial" pitchFamily="34" charset="0"/>
              </a:rPr>
              <a:t>PicArray</a:t>
            </a:r>
            <a:r>
              <a:rPr lang="en-US" dirty="0" smtClean="0">
                <a:latin typeface="Arial" pitchFamily="34" charset="0"/>
                <a:cs typeface="Arial" pitchFamily="34" charset="0"/>
              </a:rPr>
              <a:t>(</a:t>
            </a:r>
            <a:r>
              <a:rPr lang="en-US" dirty="0" smtClean="0">
                <a:solidFill>
                  <a:srgbClr val="C00000"/>
                </a:solidFill>
                <a:latin typeface="Arial" pitchFamily="34" charset="0"/>
                <a:cs typeface="Arial" pitchFamily="34" charset="0"/>
              </a:rPr>
              <a:t>0) </a:t>
            </a:r>
            <a:r>
              <a:rPr lang="en-US" dirty="0" smtClean="0">
                <a:latin typeface="Arial" pitchFamily="34" charset="0"/>
                <a:cs typeface="Arial" pitchFamily="34" charset="0"/>
              </a:rPr>
              <a:t>= </a:t>
            </a:r>
            <a:r>
              <a:rPr lang="en-US" dirty="0" err="1" smtClean="0">
                <a:latin typeface="Arial" pitchFamily="34" charset="0"/>
                <a:cs typeface="Arial" pitchFamily="34" charset="0"/>
              </a:rPr>
              <a:t>Image.FromFile</a:t>
            </a:r>
            <a:r>
              <a:rPr lang="en-US" dirty="0" smtClean="0">
                <a:latin typeface="Arial" pitchFamily="34" charset="0"/>
                <a:cs typeface="Arial" pitchFamily="34" charset="0"/>
              </a:rPr>
              <a:t>("</a:t>
            </a:r>
            <a:r>
              <a:rPr lang="en-US" dirty="0" smtClean="0">
                <a:solidFill>
                  <a:srgbClr val="C00000"/>
                </a:solidFill>
                <a:latin typeface="Arial" pitchFamily="34" charset="0"/>
                <a:cs typeface="Arial" pitchFamily="34" charset="0"/>
              </a:rPr>
              <a:t>c:\Users\Alexis Duran\desktop\</a:t>
            </a:r>
            <a:r>
              <a:rPr lang="en-US" dirty="0" err="1" smtClean="0">
                <a:solidFill>
                  <a:srgbClr val="C00000"/>
                </a:solidFill>
                <a:latin typeface="Arial" pitchFamily="34" charset="0"/>
                <a:cs typeface="Arial" pitchFamily="34" charset="0"/>
              </a:rPr>
              <a:t>projecto</a:t>
            </a:r>
            <a:r>
              <a:rPr lang="en-US" dirty="0" smtClean="0">
                <a:solidFill>
                  <a:srgbClr val="C00000"/>
                </a:solidFill>
                <a:latin typeface="Arial" pitchFamily="34" charset="0"/>
                <a:cs typeface="Arial" pitchFamily="34" charset="0"/>
              </a:rPr>
              <a:t>\I.png</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err="1" smtClean="0">
                <a:latin typeface="Arial" pitchFamily="34" charset="0"/>
                <a:cs typeface="Arial" pitchFamily="34" charset="0"/>
              </a:rPr>
              <a:t>PicArray</a:t>
            </a:r>
            <a:r>
              <a:rPr lang="en-US" dirty="0" smtClean="0">
                <a:latin typeface="Arial" pitchFamily="34" charset="0"/>
                <a:cs typeface="Arial" pitchFamily="34" charset="0"/>
              </a:rPr>
              <a:t>(</a:t>
            </a:r>
            <a:r>
              <a:rPr lang="en-US" dirty="0" smtClean="0">
                <a:solidFill>
                  <a:srgbClr val="C00000"/>
                </a:solidFill>
                <a:latin typeface="Arial" pitchFamily="34" charset="0"/>
                <a:cs typeface="Arial" pitchFamily="34" charset="0"/>
              </a:rPr>
              <a:t>1</a:t>
            </a:r>
            <a:r>
              <a:rPr lang="en-US" dirty="0" smtClean="0">
                <a:latin typeface="Arial" pitchFamily="34" charset="0"/>
                <a:cs typeface="Arial" pitchFamily="34" charset="0"/>
              </a:rPr>
              <a:t>) = </a:t>
            </a:r>
            <a:r>
              <a:rPr lang="en-US" dirty="0" err="1" smtClean="0">
                <a:latin typeface="Arial" pitchFamily="34" charset="0"/>
                <a:cs typeface="Arial" pitchFamily="34" charset="0"/>
              </a:rPr>
              <a:t>Image.FromFile</a:t>
            </a:r>
            <a:r>
              <a:rPr lang="en-US" dirty="0" smtClean="0">
                <a:latin typeface="Arial" pitchFamily="34" charset="0"/>
                <a:cs typeface="Arial" pitchFamily="34" charset="0"/>
              </a:rPr>
              <a:t>("</a:t>
            </a:r>
            <a:r>
              <a:rPr lang="en-US" dirty="0" smtClean="0">
                <a:solidFill>
                  <a:srgbClr val="C00000"/>
                </a:solidFill>
                <a:latin typeface="Arial" pitchFamily="34" charset="0"/>
                <a:cs typeface="Arial" pitchFamily="34" charset="0"/>
              </a:rPr>
              <a:t>c:\Users\Alexis Duran\desktop\</a:t>
            </a:r>
            <a:r>
              <a:rPr lang="en-US" dirty="0" err="1" smtClean="0">
                <a:solidFill>
                  <a:srgbClr val="C00000"/>
                </a:solidFill>
                <a:latin typeface="Arial" pitchFamily="34" charset="0"/>
                <a:cs typeface="Arial" pitchFamily="34" charset="0"/>
              </a:rPr>
              <a:t>projecto</a:t>
            </a:r>
            <a:r>
              <a:rPr lang="en-US" dirty="0" smtClean="0">
                <a:solidFill>
                  <a:srgbClr val="C00000"/>
                </a:solidFill>
                <a:latin typeface="Arial" pitchFamily="34" charset="0"/>
                <a:cs typeface="Arial" pitchFamily="34" charset="0"/>
              </a:rPr>
              <a:t>\K.png</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err="1" smtClean="0">
                <a:latin typeface="Arial" pitchFamily="34" charset="0"/>
                <a:cs typeface="Arial" pitchFamily="34" charset="0"/>
              </a:rPr>
              <a:t>PicArray</a:t>
            </a:r>
            <a:r>
              <a:rPr lang="en-US" dirty="0" smtClean="0">
                <a:latin typeface="Arial" pitchFamily="34" charset="0"/>
                <a:cs typeface="Arial" pitchFamily="34" charset="0"/>
              </a:rPr>
              <a:t>(</a:t>
            </a:r>
            <a:r>
              <a:rPr lang="en-US" dirty="0" smtClean="0">
                <a:solidFill>
                  <a:srgbClr val="C00000"/>
                </a:solidFill>
                <a:latin typeface="Arial" pitchFamily="34" charset="0"/>
                <a:cs typeface="Arial" pitchFamily="34" charset="0"/>
              </a:rPr>
              <a:t>2</a:t>
            </a:r>
            <a:r>
              <a:rPr lang="en-US" dirty="0" smtClean="0">
                <a:latin typeface="Arial" pitchFamily="34" charset="0"/>
                <a:cs typeface="Arial" pitchFamily="34" charset="0"/>
              </a:rPr>
              <a:t>) = </a:t>
            </a:r>
            <a:r>
              <a:rPr lang="en-US" dirty="0" err="1" smtClean="0">
                <a:latin typeface="Arial" pitchFamily="34" charset="0"/>
                <a:cs typeface="Arial" pitchFamily="34" charset="0"/>
              </a:rPr>
              <a:t>Image.FromFile</a:t>
            </a:r>
            <a:r>
              <a:rPr lang="en-US" dirty="0" smtClean="0">
                <a:latin typeface="Arial" pitchFamily="34" charset="0"/>
                <a:cs typeface="Arial" pitchFamily="34" charset="0"/>
              </a:rPr>
              <a:t>("c</a:t>
            </a:r>
            <a:r>
              <a:rPr lang="en-US" dirty="0" smtClean="0">
                <a:solidFill>
                  <a:srgbClr val="C00000"/>
                </a:solidFill>
                <a:latin typeface="Arial" pitchFamily="34" charset="0"/>
                <a:cs typeface="Arial" pitchFamily="34" charset="0"/>
              </a:rPr>
              <a:t>:\Users\Alexis Duran\desktop\</a:t>
            </a:r>
            <a:r>
              <a:rPr lang="en-US" dirty="0" err="1" smtClean="0">
                <a:solidFill>
                  <a:srgbClr val="C00000"/>
                </a:solidFill>
                <a:latin typeface="Arial" pitchFamily="34" charset="0"/>
                <a:cs typeface="Arial" pitchFamily="34" charset="0"/>
              </a:rPr>
              <a:t>projecto</a:t>
            </a:r>
            <a:r>
              <a:rPr lang="en-US" dirty="0" smtClean="0">
                <a:solidFill>
                  <a:srgbClr val="C00000"/>
                </a:solidFill>
                <a:latin typeface="Arial" pitchFamily="34" charset="0"/>
                <a:cs typeface="Arial" pitchFamily="34" charset="0"/>
              </a:rPr>
              <a:t>\N.jpg</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dirty="0" err="1" smtClean="0">
                <a:latin typeface="Arial" pitchFamily="34" charset="0"/>
                <a:cs typeface="Arial" pitchFamily="34" charset="0"/>
              </a:rPr>
              <a:t>SlideCount</a:t>
            </a:r>
            <a:r>
              <a:rPr lang="en-US" dirty="0" smtClean="0">
                <a:latin typeface="Arial" pitchFamily="34" charset="0"/>
                <a:cs typeface="Arial" pitchFamily="34" charset="0"/>
              </a:rPr>
              <a:t> = </a:t>
            </a:r>
            <a:r>
              <a:rPr lang="en-US" dirty="0" smtClean="0">
                <a:solidFill>
                  <a:srgbClr val="C00000"/>
                </a:solidFill>
                <a:latin typeface="Arial" pitchFamily="34" charset="0"/>
                <a:cs typeface="Arial" pitchFamily="34" charset="0"/>
              </a:rPr>
              <a:t>1</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Button1.Hide()</a:t>
            </a:r>
          </a:p>
          <a:p>
            <a:r>
              <a:rPr lang="en-US" dirty="0" smtClean="0">
                <a:latin typeface="Arial" pitchFamily="34" charset="0"/>
                <a:cs typeface="Arial" pitchFamily="34" charset="0"/>
              </a:rPr>
              <a:t>        Button7.Hide()</a:t>
            </a:r>
          </a:p>
          <a:p>
            <a:r>
              <a:rPr lang="en-US" dirty="0" smtClean="0">
                <a:latin typeface="Arial" pitchFamily="34" charset="0"/>
                <a:cs typeface="Arial" pitchFamily="34" charset="0"/>
              </a:rPr>
              <a:t>        PictureBox3.Hide()</a:t>
            </a:r>
          </a:p>
          <a:p>
            <a:r>
              <a:rPr lang="en-US" dirty="0" smtClean="0">
                <a:latin typeface="Arial" pitchFamily="34" charset="0"/>
                <a:cs typeface="Arial" pitchFamily="34" charset="0"/>
              </a:rPr>
              <a:t>    </a:t>
            </a:r>
            <a:r>
              <a:rPr lang="en-US" dirty="0" smtClean="0">
                <a:solidFill>
                  <a:srgbClr val="0070C0"/>
                </a:solidFill>
                <a:latin typeface="Arial" pitchFamily="34" charset="0"/>
                <a:cs typeface="Arial" pitchFamily="34" charset="0"/>
              </a:rPr>
              <a:t>End Sub</a:t>
            </a:r>
          </a:p>
          <a:p>
            <a:pPr>
              <a:buNone/>
            </a:pPr>
            <a:endParaRPr lang="en-US" sz="2300" dirty="0" smtClean="0">
              <a:latin typeface="Arial" pitchFamily="34" charset="0"/>
              <a:cs typeface="Arial" pitchFamily="34" charset="0"/>
            </a:endParaRPr>
          </a:p>
          <a:p>
            <a:endParaRPr lang="en-US" sz="2300" dirty="0" smtClean="0">
              <a:latin typeface="Arial" pitchFamily="34" charset="0"/>
              <a:cs typeface="Arial" pitchFamily="34" charset="0"/>
            </a:endParaRPr>
          </a:p>
          <a:p>
            <a:r>
              <a:rPr lang="en-US" sz="2500" dirty="0" smtClean="0">
                <a:solidFill>
                  <a:srgbClr val="0070C0"/>
                </a:solidFill>
                <a:latin typeface="Arial" pitchFamily="34" charset="0"/>
                <a:cs typeface="Arial" pitchFamily="34" charset="0"/>
              </a:rPr>
              <a:t>Private Sub </a:t>
            </a:r>
            <a:r>
              <a:rPr lang="en-US" sz="2500" dirty="0" smtClean="0">
                <a:latin typeface="Arial" pitchFamily="34" charset="0"/>
                <a:cs typeface="Arial" pitchFamily="34" charset="0"/>
              </a:rPr>
              <a:t>Timer1_Tick(</a:t>
            </a:r>
            <a:r>
              <a:rPr lang="en-US" sz="2500" dirty="0" err="1" smtClean="0">
                <a:solidFill>
                  <a:srgbClr val="0070C0"/>
                </a:solidFill>
                <a:latin typeface="Arial" pitchFamily="34" charset="0"/>
                <a:cs typeface="Arial" pitchFamily="34" charset="0"/>
              </a:rPr>
              <a:t>ByVal</a:t>
            </a:r>
            <a:r>
              <a:rPr lang="en-US" sz="2500" dirty="0" smtClean="0">
                <a:latin typeface="Arial" pitchFamily="34" charset="0"/>
                <a:cs typeface="Arial" pitchFamily="34" charset="0"/>
              </a:rPr>
              <a:t> sender As </a:t>
            </a:r>
            <a:r>
              <a:rPr lang="en-US" sz="2500" dirty="0" err="1" smtClean="0">
                <a:latin typeface="Arial" pitchFamily="34" charset="0"/>
                <a:cs typeface="Arial" pitchFamily="34" charset="0"/>
              </a:rPr>
              <a:t>System.Object</a:t>
            </a:r>
            <a:r>
              <a:rPr lang="en-US" sz="2500" dirty="0" smtClean="0">
                <a:latin typeface="Arial" pitchFamily="34" charset="0"/>
                <a:cs typeface="Arial" pitchFamily="34" charset="0"/>
              </a:rPr>
              <a:t>, </a:t>
            </a:r>
            <a:r>
              <a:rPr lang="en-US" sz="2500" dirty="0" err="1" smtClean="0">
                <a:solidFill>
                  <a:srgbClr val="0070C0"/>
                </a:solidFill>
                <a:latin typeface="Arial" pitchFamily="34" charset="0"/>
                <a:cs typeface="Arial" pitchFamily="34" charset="0"/>
              </a:rPr>
              <a:t>ByVal</a:t>
            </a:r>
            <a:r>
              <a:rPr lang="en-US" sz="2500" dirty="0" smtClean="0">
                <a:latin typeface="Arial" pitchFamily="34" charset="0"/>
                <a:cs typeface="Arial" pitchFamily="34" charset="0"/>
              </a:rPr>
              <a:t> </a:t>
            </a:r>
            <a:r>
              <a:rPr lang="en-US" sz="2500" dirty="0" smtClean="0">
                <a:solidFill>
                  <a:srgbClr val="0070C0"/>
                </a:solidFill>
                <a:latin typeface="Arial" pitchFamily="34" charset="0"/>
                <a:cs typeface="Arial" pitchFamily="34" charset="0"/>
              </a:rPr>
              <a:t>e As </a:t>
            </a:r>
            <a:r>
              <a:rPr lang="en-US" sz="2500" dirty="0" err="1" smtClean="0">
                <a:latin typeface="Arial" pitchFamily="34" charset="0"/>
                <a:cs typeface="Arial" pitchFamily="34" charset="0"/>
              </a:rPr>
              <a:t>System.EventArgs</a:t>
            </a:r>
            <a:r>
              <a:rPr lang="en-US" sz="2500" dirty="0" smtClean="0">
                <a:latin typeface="Arial" pitchFamily="34" charset="0"/>
                <a:cs typeface="Arial" pitchFamily="34" charset="0"/>
              </a:rPr>
              <a:t>) </a:t>
            </a:r>
            <a:r>
              <a:rPr lang="en-US" sz="2500" dirty="0" smtClean="0">
                <a:solidFill>
                  <a:srgbClr val="0070C0"/>
                </a:solidFill>
                <a:latin typeface="Arial" pitchFamily="34" charset="0"/>
                <a:cs typeface="Arial" pitchFamily="34" charset="0"/>
              </a:rPr>
              <a:t>Handles </a:t>
            </a:r>
            <a:r>
              <a:rPr lang="en-US" sz="2500" dirty="0" smtClean="0">
                <a:latin typeface="Arial" pitchFamily="34" charset="0"/>
                <a:cs typeface="Arial" pitchFamily="34" charset="0"/>
              </a:rPr>
              <a:t>Timer1.Tick</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a:t>
            </a:r>
            <a:r>
              <a:rPr lang="en-US" sz="2500" dirty="0" err="1" smtClean="0">
                <a:latin typeface="Arial" pitchFamily="34" charset="0"/>
                <a:cs typeface="Arial" pitchFamily="34" charset="0"/>
              </a:rPr>
              <a:t>SlideCount</a:t>
            </a:r>
            <a:r>
              <a:rPr lang="en-US" sz="2500" dirty="0" smtClean="0">
                <a:latin typeface="Arial" pitchFamily="34" charset="0"/>
                <a:cs typeface="Arial" pitchFamily="34" charset="0"/>
              </a:rPr>
              <a:t> = </a:t>
            </a:r>
            <a:r>
              <a:rPr lang="en-US" sz="2500" dirty="0" err="1" smtClean="0">
                <a:latin typeface="Arial" pitchFamily="34" charset="0"/>
                <a:cs typeface="Arial" pitchFamily="34" charset="0"/>
              </a:rPr>
              <a:t>SlideCount</a:t>
            </a:r>
            <a:r>
              <a:rPr lang="en-US" sz="2500" dirty="0" smtClean="0">
                <a:latin typeface="Arial" pitchFamily="34" charset="0"/>
                <a:cs typeface="Arial" pitchFamily="34" charset="0"/>
              </a:rPr>
              <a:t> + </a:t>
            </a:r>
            <a:r>
              <a:rPr lang="en-US" sz="2500" dirty="0" smtClean="0">
                <a:solidFill>
                  <a:srgbClr val="C00000"/>
                </a:solidFill>
                <a:latin typeface="Arial" pitchFamily="34" charset="0"/>
                <a:cs typeface="Arial" pitchFamily="34" charset="0"/>
              </a:rPr>
              <a:t>1</a:t>
            </a:r>
          </a:p>
          <a:p>
            <a:r>
              <a:rPr lang="en-US" sz="2500" dirty="0" smtClean="0">
                <a:solidFill>
                  <a:srgbClr val="0070C0"/>
                </a:solidFill>
                <a:latin typeface="Arial" pitchFamily="34" charset="0"/>
                <a:cs typeface="Arial" pitchFamily="34" charset="0"/>
              </a:rPr>
              <a:t>        If </a:t>
            </a:r>
            <a:r>
              <a:rPr lang="en-US" sz="2500" dirty="0" err="1" smtClean="0">
                <a:latin typeface="Arial" pitchFamily="34" charset="0"/>
                <a:cs typeface="Arial" pitchFamily="34" charset="0"/>
              </a:rPr>
              <a:t>SlideCount</a:t>
            </a:r>
            <a:r>
              <a:rPr lang="en-US" sz="2500" dirty="0" smtClean="0">
                <a:latin typeface="Arial" pitchFamily="34" charset="0"/>
                <a:cs typeface="Arial" pitchFamily="34" charset="0"/>
              </a:rPr>
              <a:t> &gt; </a:t>
            </a:r>
            <a:r>
              <a:rPr lang="en-US" sz="2500" dirty="0" smtClean="0">
                <a:solidFill>
                  <a:srgbClr val="C00000"/>
                </a:solidFill>
                <a:latin typeface="Arial" pitchFamily="34" charset="0"/>
                <a:cs typeface="Arial" pitchFamily="34" charset="0"/>
              </a:rPr>
              <a:t>2</a:t>
            </a:r>
            <a:r>
              <a:rPr lang="en-US" sz="2500" dirty="0" smtClean="0">
                <a:latin typeface="Arial" pitchFamily="34" charset="0"/>
                <a:cs typeface="Arial" pitchFamily="34" charset="0"/>
              </a:rPr>
              <a:t> </a:t>
            </a:r>
            <a:r>
              <a:rPr lang="en-US" sz="2500" dirty="0" smtClean="0">
                <a:solidFill>
                  <a:srgbClr val="0070C0"/>
                </a:solidFill>
                <a:latin typeface="Arial" pitchFamily="34" charset="0"/>
                <a:cs typeface="Arial" pitchFamily="34" charset="0"/>
              </a:rPr>
              <a:t>Then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SlideCount</a:t>
            </a:r>
            <a:r>
              <a:rPr lang="en-US" sz="2500" dirty="0" smtClean="0">
                <a:latin typeface="Arial" pitchFamily="34" charset="0"/>
                <a:cs typeface="Arial" pitchFamily="34" charset="0"/>
              </a:rPr>
              <a:t> = </a:t>
            </a:r>
            <a:r>
              <a:rPr lang="en-US" sz="2500" dirty="0" smtClean="0">
                <a:solidFill>
                  <a:srgbClr val="C00000"/>
                </a:solidFill>
                <a:latin typeface="Arial" pitchFamily="34" charset="0"/>
                <a:cs typeface="Arial" pitchFamily="34" charset="0"/>
              </a:rPr>
              <a:t>0</a:t>
            </a:r>
          </a:p>
          <a:p>
            <a:r>
              <a:rPr lang="en-US" sz="2500" dirty="0" smtClean="0">
                <a:latin typeface="Arial" pitchFamily="34" charset="0"/>
                <a:cs typeface="Arial" pitchFamily="34" charset="0"/>
              </a:rPr>
              <a:t>        Picture1.Image = </a:t>
            </a:r>
            <a:r>
              <a:rPr lang="en-US" sz="2500" dirty="0" err="1" smtClean="0">
                <a:latin typeface="Arial" pitchFamily="34" charset="0"/>
                <a:cs typeface="Arial" pitchFamily="34" charset="0"/>
              </a:rPr>
              <a:t>PicArray</a:t>
            </a:r>
            <a:r>
              <a:rPr lang="en-US" sz="2500" dirty="0" smtClean="0">
                <a:latin typeface="Arial" pitchFamily="34" charset="0"/>
                <a:cs typeface="Arial" pitchFamily="34" charset="0"/>
              </a:rPr>
              <a:t>(</a:t>
            </a:r>
            <a:r>
              <a:rPr lang="en-US" sz="2500" dirty="0" err="1" smtClean="0">
                <a:latin typeface="Arial" pitchFamily="34" charset="0"/>
                <a:cs typeface="Arial" pitchFamily="34" charset="0"/>
              </a:rPr>
              <a:t>SlideCount</a:t>
            </a:r>
            <a:r>
              <a:rPr lang="en-US" sz="2500" dirty="0" smtClean="0">
                <a:latin typeface="Arial" pitchFamily="34" charset="0"/>
                <a:cs typeface="Arial" pitchFamily="34" charset="0"/>
              </a:rPr>
              <a:t>)</a:t>
            </a:r>
          </a:p>
          <a:p>
            <a:r>
              <a:rPr lang="en-US" sz="2500" dirty="0" smtClean="0">
                <a:solidFill>
                  <a:srgbClr val="0070C0"/>
                </a:solidFill>
                <a:latin typeface="Arial" pitchFamily="34" charset="0"/>
                <a:cs typeface="Arial" pitchFamily="34" charset="0"/>
              </a:rPr>
              <a:t>        Select Case </a:t>
            </a:r>
            <a:r>
              <a:rPr lang="en-US" sz="2500" dirty="0" err="1" smtClean="0">
                <a:latin typeface="Arial" pitchFamily="34" charset="0"/>
                <a:cs typeface="Arial" pitchFamily="34" charset="0"/>
              </a:rPr>
              <a:t>SlideCount</a:t>
            </a:r>
            <a:endParaRPr lang="en-US" sz="2500" dirty="0" smtClean="0">
              <a:latin typeface="Arial" pitchFamily="34" charset="0"/>
              <a:cs typeface="Arial" pitchFamily="34" charset="0"/>
            </a:endParaRPr>
          </a:p>
          <a:p>
            <a:r>
              <a:rPr lang="en-US" sz="2500" dirty="0" smtClean="0">
                <a:solidFill>
                  <a:srgbClr val="0070C0"/>
                </a:solidFill>
                <a:latin typeface="Arial" pitchFamily="34" charset="0"/>
                <a:cs typeface="Arial" pitchFamily="34" charset="0"/>
              </a:rPr>
              <a:t>            Case </a:t>
            </a:r>
            <a:r>
              <a:rPr lang="en-US" sz="2500" dirty="0" smtClean="0">
                <a:solidFill>
                  <a:srgbClr val="C00000"/>
                </a:solidFill>
                <a:latin typeface="Arial" pitchFamily="34" charset="0"/>
                <a:cs typeface="Arial" pitchFamily="34" charset="0"/>
              </a:rPr>
              <a:t>2</a:t>
            </a:r>
          </a:p>
          <a:p>
            <a:r>
              <a:rPr lang="en-US" sz="2500" dirty="0" smtClean="0">
                <a:latin typeface="Arial" pitchFamily="34" charset="0"/>
                <a:cs typeface="Arial" pitchFamily="34" charset="0"/>
              </a:rPr>
              <a:t>                GroupBox5.BackColor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LightBlue</a:t>
            </a: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GroupBox6.BackColor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.Lavender</a:t>
            </a: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GroupBox7.BackColor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.Lavender</a:t>
            </a:r>
            <a:endParaRPr lang="en-US" sz="2500" dirty="0" smtClean="0">
              <a:latin typeface="Arial" pitchFamily="34" charset="0"/>
              <a:cs typeface="Arial" pitchFamily="34" charset="0"/>
            </a:endParaRPr>
          </a:p>
          <a:p>
            <a:r>
              <a:rPr lang="en-US" sz="2500" dirty="0" smtClean="0">
                <a:solidFill>
                  <a:srgbClr val="0070C0"/>
                </a:solidFill>
                <a:latin typeface="Arial" pitchFamily="34" charset="0"/>
                <a:cs typeface="Arial" pitchFamily="34" charset="0"/>
              </a:rPr>
              <a:t>            Case </a:t>
            </a:r>
            <a:r>
              <a:rPr lang="en-US" sz="2500" dirty="0" smtClean="0">
                <a:solidFill>
                  <a:srgbClr val="C00000"/>
                </a:solidFill>
                <a:latin typeface="Arial" pitchFamily="34" charset="0"/>
                <a:cs typeface="Arial" pitchFamily="34" charset="0"/>
              </a:rPr>
              <a:t>0</a:t>
            </a:r>
          </a:p>
          <a:p>
            <a:r>
              <a:rPr lang="en-US" sz="2500" dirty="0" smtClean="0">
                <a:latin typeface="Arial" pitchFamily="34" charset="0"/>
                <a:cs typeface="Arial" pitchFamily="34" charset="0"/>
              </a:rPr>
              <a:t>                GroupBox6.BackColor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.LightBlue</a:t>
            </a: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GroupBox5.BackColor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.Lavender</a:t>
            </a: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GroupBox7.BackColor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Lavender</a:t>
            </a:r>
            <a:endParaRPr lang="en-US" sz="2500" dirty="0" smtClean="0">
              <a:latin typeface="Arial" pitchFamily="34" charset="0"/>
              <a:cs typeface="Arial" pitchFamily="34" charset="0"/>
            </a:endParaRPr>
          </a:p>
          <a:p>
            <a:r>
              <a:rPr lang="en-US" sz="2500" dirty="0" smtClean="0">
                <a:solidFill>
                  <a:srgbClr val="0070C0"/>
                </a:solidFill>
                <a:latin typeface="Arial" pitchFamily="34" charset="0"/>
                <a:cs typeface="Arial" pitchFamily="34" charset="0"/>
              </a:rPr>
              <a:t>            Case </a:t>
            </a:r>
            <a:r>
              <a:rPr lang="en-US" sz="2500" dirty="0" smtClean="0">
                <a:solidFill>
                  <a:srgbClr val="C00000"/>
                </a:solidFill>
                <a:latin typeface="Arial" pitchFamily="34" charset="0"/>
                <a:cs typeface="Arial" pitchFamily="34" charset="0"/>
              </a:rPr>
              <a:t>1</a:t>
            </a:r>
          </a:p>
          <a:p>
            <a:r>
              <a:rPr lang="en-US" sz="2500" dirty="0" smtClean="0">
                <a:latin typeface="Arial" pitchFamily="34" charset="0"/>
                <a:cs typeface="Arial" pitchFamily="34" charset="0"/>
              </a:rPr>
              <a:t>                GroupBox7.BackColor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.LightBlue</a:t>
            </a: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GroupBox6.BackColor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Lavender</a:t>
            </a: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GroupBox5.BackColor = </a:t>
            </a:r>
            <a:r>
              <a:rPr lang="en-US" sz="2500" dirty="0" err="1" smtClean="0">
                <a:solidFill>
                  <a:srgbClr val="00B0F0"/>
                </a:solidFill>
                <a:latin typeface="Arial" pitchFamily="34" charset="0"/>
                <a:cs typeface="Arial" pitchFamily="34" charset="0"/>
              </a:rPr>
              <a:t>Color</a:t>
            </a:r>
            <a:r>
              <a:rPr lang="en-US" sz="2500" dirty="0" err="1" smtClean="0">
                <a:latin typeface="Arial" pitchFamily="34" charset="0"/>
                <a:cs typeface="Arial" pitchFamily="34" charset="0"/>
              </a:rPr>
              <a:t>.Lavender</a:t>
            </a:r>
            <a:endParaRPr lang="en-US" sz="2500" dirty="0" smtClean="0">
              <a:latin typeface="Arial" pitchFamily="34" charset="0"/>
              <a:cs typeface="Arial" pitchFamily="34" charset="0"/>
            </a:endParaRPr>
          </a:p>
          <a:p>
            <a:r>
              <a:rPr lang="en-US" sz="2500" dirty="0" smtClean="0">
                <a:solidFill>
                  <a:srgbClr val="0070C0"/>
                </a:solidFill>
                <a:latin typeface="Arial" pitchFamily="34" charset="0"/>
                <a:cs typeface="Arial" pitchFamily="34" charset="0"/>
              </a:rPr>
              <a:t>        End Select</a:t>
            </a:r>
          </a:p>
          <a:p>
            <a:r>
              <a:rPr lang="en-US" sz="2500" dirty="0" smtClean="0">
                <a:latin typeface="Arial" pitchFamily="34" charset="0"/>
                <a:cs typeface="Arial" pitchFamily="34" charset="0"/>
              </a:rPr>
              <a:t>    End Sub</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3526" t="13846" r="52885" b="33333"/>
          <a:stretch>
            <a:fillRect/>
          </a:stretch>
        </p:blipFill>
        <p:spPr bwMode="auto">
          <a:xfrm>
            <a:off x="1143000" y="914400"/>
            <a:ext cx="6477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351</TotalTime>
  <Words>578</Words>
  <Application>Microsoft Office PowerPoint</Application>
  <PresentationFormat>On-screen Show (4:3)</PresentationFormat>
  <Paragraphs>105</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Urban</vt:lpstr>
      <vt:lpstr>Visio</vt:lpstr>
      <vt:lpstr>The Walking for Water Project</vt:lpstr>
      <vt:lpstr>Objective</vt:lpstr>
      <vt:lpstr>The Shoes</vt:lpstr>
      <vt:lpstr>Logic and Process Modeling Flowchart</vt:lpstr>
      <vt:lpstr>Level-0 Diagram </vt:lpstr>
      <vt:lpstr>Use-Case Diagram</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LSU CMIE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Walking for Water Project</dc:title>
  <dc:creator>tgarci5</dc:creator>
  <cp:lastModifiedBy>tgarci5</cp:lastModifiedBy>
  <cp:revision>32</cp:revision>
  <dcterms:created xsi:type="dcterms:W3CDTF">2010-04-20T13:43:34Z</dcterms:created>
  <dcterms:modified xsi:type="dcterms:W3CDTF">2010-05-06T16:41:48Z</dcterms:modified>
</cp:coreProperties>
</file>